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90" r:id="rId3"/>
    <p:sldId id="281" r:id="rId4"/>
    <p:sldId id="291" r:id="rId5"/>
    <p:sldId id="257" r:id="rId6"/>
    <p:sldId id="258" r:id="rId7"/>
    <p:sldId id="259" r:id="rId8"/>
    <p:sldId id="262" r:id="rId9"/>
    <p:sldId id="263" r:id="rId10"/>
    <p:sldId id="260" r:id="rId11"/>
    <p:sldId id="261" r:id="rId12"/>
    <p:sldId id="288" r:id="rId13"/>
    <p:sldId id="289" r:id="rId14"/>
    <p:sldId id="266" r:id="rId15"/>
    <p:sldId id="279" r:id="rId16"/>
    <p:sldId id="267" r:id="rId17"/>
    <p:sldId id="268" r:id="rId18"/>
    <p:sldId id="269" r:id="rId19"/>
    <p:sldId id="271" r:id="rId20"/>
    <p:sldId id="272" r:id="rId21"/>
    <p:sldId id="286" r:id="rId22"/>
    <p:sldId id="273" r:id="rId23"/>
    <p:sldId id="274" r:id="rId24"/>
    <p:sldId id="275" r:id="rId25"/>
    <p:sldId id="276" r:id="rId26"/>
    <p:sldId id="277" r:id="rId27"/>
    <p:sldId id="280" r:id="rId28"/>
    <p:sldId id="278" r:id="rId29"/>
    <p:sldId id="299" r:id="rId30"/>
    <p:sldId id="298" r:id="rId31"/>
    <p:sldId id="283" r:id="rId32"/>
    <p:sldId id="292" r:id="rId33"/>
    <p:sldId id="282" r:id="rId34"/>
    <p:sldId id="300"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69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2693509186875"/>
          <c:y val="3.6591060485115914E-2"/>
          <c:w val="0.72216320628962094"/>
          <c:h val="0.82195110337168509"/>
        </c:manualLayout>
      </c:layout>
      <c:scatterChart>
        <c:scatterStyle val="lineMarker"/>
        <c:varyColors val="0"/>
        <c:ser>
          <c:idx val="0"/>
          <c:order val="0"/>
          <c:tx>
            <c:v>5.375" blastpipe</c:v>
          </c:tx>
          <c:spPr>
            <a:ln w="28575">
              <a:noFill/>
            </a:ln>
          </c:spPr>
          <c:xVal>
            <c:numRef>
              <c:f>'superheat benefit'!$A$149:$A$170</c:f>
              <c:numCache>
                <c:formatCode>General</c:formatCode>
                <c:ptCount val="22"/>
                <c:pt idx="0">
                  <c:v>410</c:v>
                </c:pt>
                <c:pt idx="1">
                  <c:v>430</c:v>
                </c:pt>
                <c:pt idx="2">
                  <c:v>450</c:v>
                </c:pt>
                <c:pt idx="3">
                  <c:v>470</c:v>
                </c:pt>
                <c:pt idx="4">
                  <c:v>490</c:v>
                </c:pt>
                <c:pt idx="5">
                  <c:v>510</c:v>
                </c:pt>
                <c:pt idx="6">
                  <c:v>530</c:v>
                </c:pt>
                <c:pt idx="7">
                  <c:v>550</c:v>
                </c:pt>
                <c:pt idx="8">
                  <c:v>570</c:v>
                </c:pt>
                <c:pt idx="9">
                  <c:v>590</c:v>
                </c:pt>
                <c:pt idx="10">
                  <c:v>610</c:v>
                </c:pt>
                <c:pt idx="11">
                  <c:v>630</c:v>
                </c:pt>
                <c:pt idx="12">
                  <c:v>650</c:v>
                </c:pt>
                <c:pt idx="13">
                  <c:v>670</c:v>
                </c:pt>
                <c:pt idx="14">
                  <c:v>690</c:v>
                </c:pt>
                <c:pt idx="15">
                  <c:v>710</c:v>
                </c:pt>
                <c:pt idx="16">
                  <c:v>730</c:v>
                </c:pt>
                <c:pt idx="17">
                  <c:v>750</c:v>
                </c:pt>
                <c:pt idx="18">
                  <c:v>770</c:v>
                </c:pt>
                <c:pt idx="19">
                  <c:v>790</c:v>
                </c:pt>
                <c:pt idx="20">
                  <c:v>810</c:v>
                </c:pt>
                <c:pt idx="21">
                  <c:v>830</c:v>
                </c:pt>
              </c:numCache>
            </c:numRef>
          </c:xVal>
          <c:yVal>
            <c:numRef>
              <c:f>'superheat benefit'!$N$149:$N$170</c:f>
              <c:numCache>
                <c:formatCode>0.00</c:formatCode>
                <c:ptCount val="22"/>
                <c:pt idx="0">
                  <c:v>1.4501200132524636</c:v>
                </c:pt>
                <c:pt idx="1">
                  <c:v>1.4036051868784172</c:v>
                </c:pt>
                <c:pt idx="2">
                  <c:v>1.3759389929833228</c:v>
                </c:pt>
                <c:pt idx="3">
                  <c:v>1.3305146642982686</c:v>
                </c:pt>
                <c:pt idx="4">
                  <c:v>1.2996622779263693</c:v>
                </c:pt>
                <c:pt idx="5">
                  <c:v>1.2509658279392375</c:v>
                </c:pt>
                <c:pt idx="6">
                  <c:v>1.2010446937906154</c:v>
                </c:pt>
                <c:pt idx="7">
                  <c:v>1.1660557717239719</c:v>
                </c:pt>
                <c:pt idx="8">
                  <c:v>1.1255555456992981</c:v>
                </c:pt>
                <c:pt idx="9">
                  <c:v>1.0907302244106098</c:v>
                </c:pt>
                <c:pt idx="10">
                  <c:v>1.0563947997605951</c:v>
                </c:pt>
                <c:pt idx="11">
                  <c:v>1.0202410280311605</c:v>
                </c:pt>
                <c:pt idx="12">
                  <c:v>1</c:v>
                </c:pt>
                <c:pt idx="13">
                  <c:v>0.97629763403422209</c:v>
                </c:pt>
                <c:pt idx="14">
                  <c:v>0.95251504140238485</c:v>
                </c:pt>
                <c:pt idx="15">
                  <c:v>0.9362556486599366</c:v>
                </c:pt>
                <c:pt idx="16">
                  <c:v>0.91998753584588377</c:v>
                </c:pt>
                <c:pt idx="17">
                  <c:v>0.90568192018204663</c:v>
                </c:pt>
                <c:pt idx="18">
                  <c:v>0.89114832743070072</c:v>
                </c:pt>
                <c:pt idx="19">
                  <c:v>0.87848363266611262</c:v>
                </c:pt>
                <c:pt idx="20">
                  <c:v>0.86674548212669289</c:v>
                </c:pt>
                <c:pt idx="21">
                  <c:v>0.85587639677623206</c:v>
                </c:pt>
              </c:numCache>
            </c:numRef>
          </c:yVal>
          <c:smooth val="0"/>
        </c:ser>
        <c:ser>
          <c:idx val="1"/>
          <c:order val="1"/>
          <c:tx>
            <c:v>6.28" Lempor</c:v>
          </c:tx>
          <c:spPr>
            <a:ln w="28575">
              <a:noFill/>
            </a:ln>
          </c:spPr>
          <c:xVal>
            <c:numRef>
              <c:f>'superheat benefit'!$A$173:$A$194</c:f>
              <c:numCache>
                <c:formatCode>General</c:formatCode>
                <c:ptCount val="22"/>
                <c:pt idx="0">
                  <c:v>410</c:v>
                </c:pt>
                <c:pt idx="1">
                  <c:v>430</c:v>
                </c:pt>
                <c:pt idx="2">
                  <c:v>450</c:v>
                </c:pt>
                <c:pt idx="3">
                  <c:v>470</c:v>
                </c:pt>
                <c:pt idx="4">
                  <c:v>490</c:v>
                </c:pt>
                <c:pt idx="5">
                  <c:v>510</c:v>
                </c:pt>
                <c:pt idx="6">
                  <c:v>530</c:v>
                </c:pt>
                <c:pt idx="7">
                  <c:v>550</c:v>
                </c:pt>
                <c:pt idx="8">
                  <c:v>570</c:v>
                </c:pt>
                <c:pt idx="9">
                  <c:v>590</c:v>
                </c:pt>
                <c:pt idx="10">
                  <c:v>610</c:v>
                </c:pt>
                <c:pt idx="11">
                  <c:v>630</c:v>
                </c:pt>
                <c:pt idx="12">
                  <c:v>650</c:v>
                </c:pt>
                <c:pt idx="13">
                  <c:v>670</c:v>
                </c:pt>
                <c:pt idx="14">
                  <c:v>690</c:v>
                </c:pt>
                <c:pt idx="15">
                  <c:v>710</c:v>
                </c:pt>
                <c:pt idx="16">
                  <c:v>730</c:v>
                </c:pt>
                <c:pt idx="17">
                  <c:v>750</c:v>
                </c:pt>
                <c:pt idx="18">
                  <c:v>770</c:v>
                </c:pt>
                <c:pt idx="19">
                  <c:v>790</c:v>
                </c:pt>
                <c:pt idx="20">
                  <c:v>810</c:v>
                </c:pt>
                <c:pt idx="21">
                  <c:v>830</c:v>
                </c:pt>
              </c:numCache>
            </c:numRef>
          </c:xVal>
          <c:yVal>
            <c:numRef>
              <c:f>'superheat benefit'!$N$173:$N$194</c:f>
              <c:numCache>
                <c:formatCode>0.00</c:formatCode>
                <c:ptCount val="22"/>
                <c:pt idx="0">
                  <c:v>1.3746086659067003</c:v>
                </c:pt>
                <c:pt idx="1">
                  <c:v>1.3342238715094115</c:v>
                </c:pt>
                <c:pt idx="2">
                  <c:v>1.2970261215852119</c:v>
                </c:pt>
                <c:pt idx="3">
                  <c:v>1.2614906750590233</c:v>
                </c:pt>
                <c:pt idx="4">
                  <c:v>1.2320912029947251</c:v>
                </c:pt>
                <c:pt idx="5">
                  <c:v>1.1839919736634572</c:v>
                </c:pt>
                <c:pt idx="6">
                  <c:v>1.1448557474759327</c:v>
                </c:pt>
                <c:pt idx="7">
                  <c:v>1.1081691002259666</c:v>
                </c:pt>
                <c:pt idx="8">
                  <c:v>1.070712859441949</c:v>
                </c:pt>
                <c:pt idx="9">
                  <c:v>1.0411959840881881</c:v>
                </c:pt>
                <c:pt idx="10">
                  <c:v>1.0102443410769717</c:v>
                </c:pt>
                <c:pt idx="11">
                  <c:v>0.98023919359209466</c:v>
                </c:pt>
                <c:pt idx="12">
                  <c:v>0.95844956600336029</c:v>
                </c:pt>
                <c:pt idx="13">
                  <c:v>0.93717693521579959</c:v>
                </c:pt>
                <c:pt idx="14">
                  <c:v>0.91534812105513286</c:v>
                </c:pt>
                <c:pt idx="15">
                  <c:v>0.90012818536477601</c:v>
                </c:pt>
                <c:pt idx="16">
                  <c:v>0.88403519144867859</c:v>
                </c:pt>
                <c:pt idx="17">
                  <c:v>0.87066760110732588</c:v>
                </c:pt>
                <c:pt idx="18">
                  <c:v>0.85774675150991508</c:v>
                </c:pt>
                <c:pt idx="19">
                  <c:v>0.84561496416284265</c:v>
                </c:pt>
                <c:pt idx="20">
                  <c:v>0.83430034220029103</c:v>
                </c:pt>
                <c:pt idx="21">
                  <c:v>0.82279676986128236</c:v>
                </c:pt>
              </c:numCache>
            </c:numRef>
          </c:yVal>
          <c:smooth val="0"/>
        </c:ser>
        <c:dLbls>
          <c:showLegendKey val="0"/>
          <c:showVal val="0"/>
          <c:showCatName val="0"/>
          <c:showSerName val="0"/>
          <c:showPercent val="0"/>
          <c:showBubbleSize val="0"/>
        </c:dLbls>
        <c:axId val="227585024"/>
        <c:axId val="227935360"/>
      </c:scatterChart>
      <c:valAx>
        <c:axId val="227585024"/>
        <c:scaling>
          <c:orientation val="minMax"/>
          <c:max val="900"/>
          <c:min val="400"/>
        </c:scaling>
        <c:delete val="0"/>
        <c:axPos val="b"/>
        <c:title>
          <c:tx>
            <c:rich>
              <a:bodyPr/>
              <a:lstStyle/>
              <a:p>
                <a:pPr>
                  <a:defRPr sz="1600"/>
                </a:pPr>
                <a:r>
                  <a:rPr lang="en-US" sz="1600"/>
                  <a:t>Inlet steam, deg F</a:t>
                </a:r>
              </a:p>
            </c:rich>
          </c:tx>
          <c:layout/>
          <c:overlay val="0"/>
        </c:title>
        <c:numFmt formatCode="General" sourceLinked="1"/>
        <c:majorTickMark val="out"/>
        <c:minorTickMark val="none"/>
        <c:tickLblPos val="nextTo"/>
        <c:txPr>
          <a:bodyPr/>
          <a:lstStyle/>
          <a:p>
            <a:pPr>
              <a:defRPr sz="1400"/>
            </a:pPr>
            <a:endParaRPr lang="en-US"/>
          </a:p>
        </c:txPr>
        <c:crossAx val="227935360"/>
        <c:crosses val="autoZero"/>
        <c:crossBetween val="midCat"/>
      </c:valAx>
      <c:valAx>
        <c:axId val="227935360"/>
        <c:scaling>
          <c:orientation val="minMax"/>
          <c:max val="1.5"/>
          <c:min val="0.8"/>
        </c:scaling>
        <c:delete val="0"/>
        <c:axPos val="l"/>
        <c:majorGridlines>
          <c:spPr>
            <a:ln>
              <a:noFill/>
            </a:ln>
          </c:spPr>
        </c:majorGridlines>
        <c:title>
          <c:tx>
            <c:rich>
              <a:bodyPr rot="-5400000" vert="horz"/>
              <a:lstStyle/>
              <a:p>
                <a:pPr>
                  <a:defRPr sz="1400"/>
                </a:pPr>
                <a:r>
                  <a:rPr lang="en-US" sz="1400"/>
                  <a:t>Ratio of SSC to 650 F inlet steam</a:t>
                </a:r>
              </a:p>
            </c:rich>
          </c:tx>
          <c:layout>
            <c:manualLayout>
              <c:xMode val="edge"/>
              <c:yMode val="edge"/>
              <c:x val="3.8280083929186567E-2"/>
              <c:y val="0.10332611559609822"/>
            </c:manualLayout>
          </c:layout>
          <c:overlay val="0"/>
        </c:title>
        <c:numFmt formatCode="0.00" sourceLinked="1"/>
        <c:majorTickMark val="out"/>
        <c:minorTickMark val="none"/>
        <c:tickLblPos val="nextTo"/>
        <c:txPr>
          <a:bodyPr/>
          <a:lstStyle/>
          <a:p>
            <a:pPr>
              <a:defRPr sz="1400"/>
            </a:pPr>
            <a:endParaRPr lang="en-US"/>
          </a:p>
        </c:txPr>
        <c:crossAx val="227585024"/>
        <c:crosses val="autoZero"/>
        <c:crossBetween val="midCat"/>
      </c:valAx>
    </c:plotArea>
    <c:legend>
      <c:legendPos val="r"/>
      <c:layout>
        <c:manualLayout>
          <c:xMode val="edge"/>
          <c:yMode val="edge"/>
          <c:x val="0.757817053340897"/>
          <c:y val="0.55418423099353376"/>
          <c:w val="0.20872618165605844"/>
          <c:h val="0.16474156694703027"/>
        </c:manualLayout>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4A4AB-D2C6-4A8C-ADC1-E17CAA063764}" type="datetimeFigureOut">
              <a:rPr lang="en-US" smtClean="0"/>
              <a:t>22-Mar-17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AD4D6-BB0D-400D-B334-0B6FE8EA070B}" type="slidenum">
              <a:rPr lang="en-US" smtClean="0"/>
              <a:t>‹#›</a:t>
            </a:fld>
            <a:endParaRPr lang="en-US"/>
          </a:p>
        </p:txBody>
      </p:sp>
    </p:spTree>
    <p:extLst>
      <p:ext uri="{BB962C8B-B14F-4D97-AF65-F5344CB8AC3E}">
        <p14:creationId xmlns:p14="http://schemas.microsoft.com/office/powerpoint/2010/main" val="290705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AD4D6-BB0D-400D-B334-0B6FE8EA070B}"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30D202D-C6F4-46E7-8C8D-A1DB5427502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D202D-C6F4-46E7-8C8D-A1DB5427502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D202D-C6F4-46E7-8C8D-A1DB5427502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E94516-C15F-41F4-BD47-A1296C743971}" type="datetimeFigureOut">
              <a:rPr lang="en-GB" smtClean="0"/>
              <a:pPr/>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30D202D-C6F4-46E7-8C8D-A1DB5427502A}"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E94516-C15F-41F4-BD47-A1296C743971}" type="datetimeFigureOut">
              <a:rPr lang="en-GB" smtClean="0"/>
              <a:pPr/>
              <a:t>22/03/2017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0D202D-C6F4-46E7-8C8D-A1DB5427502A}"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143056" cy="3857600"/>
          </a:xfrm>
        </p:spPr>
        <p:txBody>
          <a:bodyPr>
            <a:normAutofit fontScale="90000"/>
          </a:bodyPr>
          <a:lstStyle/>
          <a:p>
            <a:pPr algn="l"/>
            <a:r>
              <a:rPr lang="en-GB" dirty="0" smtClean="0"/>
              <a:t/>
            </a:r>
            <a:br>
              <a:rPr lang="en-GB" dirty="0" smtClean="0"/>
            </a:br>
            <a:r>
              <a:rPr lang="en-GB" dirty="0"/>
              <a:t/>
            </a:r>
            <a:br>
              <a:rPr lang="en-GB" dirty="0"/>
            </a:br>
            <a:r>
              <a:rPr lang="en-GB" dirty="0" smtClean="0"/>
              <a:t>The Ultimate Steam Locomotive</a:t>
            </a:r>
            <a:r>
              <a:rPr lang="en-GB" dirty="0"/>
              <a:t/>
            </a:r>
            <a:br>
              <a:rPr lang="en-GB" dirty="0"/>
            </a:br>
            <a:r>
              <a:rPr lang="en-GB" sz="4400" dirty="0" smtClean="0"/>
              <a:t/>
            </a:r>
            <a:br>
              <a:rPr lang="en-GB" sz="4400" dirty="0" smtClean="0"/>
            </a:br>
            <a:endParaRPr lang="en-GB" sz="4400" dirty="0"/>
          </a:p>
        </p:txBody>
      </p:sp>
      <p:sp>
        <p:nvSpPr>
          <p:cNvPr id="3" name="Subtitle 2"/>
          <p:cNvSpPr>
            <a:spLocks noGrp="1"/>
          </p:cNvSpPr>
          <p:nvPr>
            <p:ph type="subTitle" idx="1"/>
          </p:nvPr>
        </p:nvSpPr>
        <p:spPr>
          <a:xfrm>
            <a:off x="827584" y="5229200"/>
            <a:ext cx="7920880" cy="1008112"/>
          </a:xfrm>
        </p:spPr>
        <p:txBody>
          <a:bodyPr/>
          <a:lstStyle/>
          <a:p>
            <a:r>
              <a:rPr lang="en-GB" dirty="0" smtClean="0"/>
              <a:t>David Pawson</a:t>
            </a:r>
            <a:endParaRPr lang="en-GB" dirty="0"/>
          </a:p>
        </p:txBody>
      </p:sp>
    </p:spTree>
    <p:extLst>
      <p:ext uri="{BB962C8B-B14F-4D97-AF65-F5344CB8AC3E}">
        <p14:creationId xmlns:p14="http://schemas.microsoft.com/office/powerpoint/2010/main" val="2281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Heat Transmission </a:t>
            </a:r>
            <a:r>
              <a:rPr lang="en-GB" sz="4200" dirty="0"/>
              <a:t>E</a:t>
            </a:r>
            <a:r>
              <a:rPr lang="en-GB" sz="4200" dirty="0" smtClean="0"/>
              <a:t>fficiency is good.</a:t>
            </a:r>
            <a:endParaRPr lang="en-GB" sz="4200" dirty="0"/>
          </a:p>
        </p:txBody>
      </p:sp>
      <p:sp>
        <p:nvSpPr>
          <p:cNvPr id="3" name="Content Placeholder 2"/>
          <p:cNvSpPr>
            <a:spLocks noGrp="1"/>
          </p:cNvSpPr>
          <p:nvPr>
            <p:ph idx="1"/>
          </p:nvPr>
        </p:nvSpPr>
        <p:spPr/>
        <p:txBody>
          <a:bodyPr/>
          <a:lstStyle/>
          <a:p>
            <a:pPr algn="just"/>
            <a:r>
              <a:rPr lang="en-GB" dirty="0" smtClean="0"/>
              <a:t>Three factors impact HTE:</a:t>
            </a:r>
          </a:p>
          <a:p>
            <a:pPr lvl="1" algn="just"/>
            <a:r>
              <a:rPr lang="en-GB" dirty="0" smtClean="0"/>
              <a:t>The loss of heat in the flue gases leaving tubes and flues.</a:t>
            </a:r>
          </a:p>
          <a:p>
            <a:pPr lvl="1" algn="just"/>
            <a:r>
              <a:rPr lang="en-GB" dirty="0" smtClean="0"/>
              <a:t>This has two components: </a:t>
            </a:r>
          </a:p>
          <a:p>
            <a:pPr lvl="2" algn="just"/>
            <a:r>
              <a:rPr lang="en-GB" dirty="0" smtClean="0"/>
              <a:t>the sensible heat of the waste flue gases, </a:t>
            </a:r>
            <a:r>
              <a:rPr lang="en-GB" dirty="0"/>
              <a:t>estimated </a:t>
            </a:r>
            <a:r>
              <a:rPr lang="en-GB" dirty="0" smtClean="0"/>
              <a:t>from </a:t>
            </a:r>
            <a:r>
              <a:rPr lang="en-GB" dirty="0"/>
              <a:t>flue gas </a:t>
            </a:r>
            <a:r>
              <a:rPr lang="en-GB" dirty="0" smtClean="0"/>
              <a:t>temperature- ca. 12-13% </a:t>
            </a:r>
          </a:p>
          <a:p>
            <a:pPr lvl="2" algn="just"/>
            <a:r>
              <a:rPr lang="en-GB" dirty="0" smtClean="0"/>
              <a:t>the latent heat of steam produced by combustion of volatiles (H) in coal, </a:t>
            </a:r>
            <a:r>
              <a:rPr lang="en-GB" dirty="0"/>
              <a:t>estimated from coal </a:t>
            </a:r>
            <a:r>
              <a:rPr lang="en-GB" dirty="0" smtClean="0"/>
              <a:t>composition, ca.5%. Higher for oil, gas, wood, spent chip fat.</a:t>
            </a:r>
          </a:p>
          <a:p>
            <a:pPr lvl="1" algn="just"/>
            <a:r>
              <a:rPr lang="en-GB" dirty="0" smtClean="0"/>
              <a:t>Sundry losses e.g. Radiation ca.1-2%. (Canadian formula)</a:t>
            </a:r>
          </a:p>
          <a:p>
            <a:pPr marL="457200" lvl="1" indent="0">
              <a:buNone/>
            </a:pPr>
            <a:endParaRPr lang="en-GB" dirty="0"/>
          </a:p>
        </p:txBody>
      </p:sp>
    </p:spTree>
    <p:extLst>
      <p:ext uri="{BB962C8B-B14F-4D97-AF65-F5344CB8AC3E}">
        <p14:creationId xmlns:p14="http://schemas.microsoft.com/office/powerpoint/2010/main" val="423979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Heat Transmission efficiency can be improved a little further.</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Thus, HTE was generally around 80%, falling slightly as rate of working increased.</a:t>
            </a:r>
          </a:p>
          <a:p>
            <a:pPr algn="just"/>
            <a:r>
              <a:rPr lang="en-GB" dirty="0" smtClean="0"/>
              <a:t>Can be improved:</a:t>
            </a:r>
          </a:p>
          <a:p>
            <a:pPr lvl="1" algn="just"/>
            <a:r>
              <a:rPr lang="en-GB" dirty="0" smtClean="0"/>
              <a:t>By lengthening tube plate distance, to lower exit gas temperature- a small effect. And, </a:t>
            </a:r>
            <a:r>
              <a:rPr lang="en-GB" dirty="0"/>
              <a:t>t</a:t>
            </a:r>
            <a:r>
              <a:rPr lang="en-GB" dirty="0" smtClean="0"/>
              <a:t>ube </a:t>
            </a:r>
            <a:r>
              <a:rPr lang="en-GB" dirty="0"/>
              <a:t>plate distances over 15’ reduce </a:t>
            </a:r>
            <a:r>
              <a:rPr lang="en-GB" dirty="0" smtClean="0"/>
              <a:t>gases </a:t>
            </a:r>
            <a:r>
              <a:rPr lang="en-GB" dirty="0"/>
              <a:t>below 700</a:t>
            </a:r>
            <a:r>
              <a:rPr lang="en-GB" baseline="30000" dirty="0"/>
              <a:t>o</a:t>
            </a:r>
            <a:r>
              <a:rPr lang="en-GB" dirty="0"/>
              <a:t> F at </a:t>
            </a:r>
            <a:r>
              <a:rPr lang="en-GB" dirty="0" smtClean="0"/>
              <a:t>600lbs/</a:t>
            </a:r>
            <a:r>
              <a:rPr lang="en-GB" dirty="0" err="1" smtClean="0"/>
              <a:t>sqft</a:t>
            </a:r>
            <a:r>
              <a:rPr lang="en-GB" dirty="0" smtClean="0"/>
              <a:t> evaporation and this lowers A and E type superheat- a larger efficiency loss. Counter flow e.g. Houlet better.</a:t>
            </a:r>
          </a:p>
          <a:p>
            <a:pPr lvl="1" algn="just"/>
            <a:r>
              <a:rPr lang="en-GB" dirty="0"/>
              <a:t>By a device such as a </a:t>
            </a:r>
            <a:r>
              <a:rPr lang="en-GB" dirty="0" err="1"/>
              <a:t>Crosti</a:t>
            </a:r>
            <a:r>
              <a:rPr lang="en-GB" dirty="0"/>
              <a:t> preheater, which saves around half the sensible heat loss. </a:t>
            </a:r>
          </a:p>
          <a:p>
            <a:pPr algn="just"/>
            <a:r>
              <a:rPr lang="en-GB" dirty="0" smtClean="0"/>
              <a:t>No real need for high surface area for good heat transfer!</a:t>
            </a:r>
          </a:p>
          <a:p>
            <a:pPr algn="just"/>
            <a:r>
              <a:rPr lang="en-GB" dirty="0"/>
              <a:t>N</a:t>
            </a:r>
            <a:r>
              <a:rPr lang="en-GB" dirty="0" smtClean="0"/>
              <a:t>o known practical </a:t>
            </a:r>
            <a:r>
              <a:rPr lang="en-GB" dirty="0"/>
              <a:t>way to </a:t>
            </a:r>
            <a:r>
              <a:rPr lang="en-GB" dirty="0" smtClean="0"/>
              <a:t>capture </a:t>
            </a:r>
            <a:r>
              <a:rPr lang="en-GB" dirty="0"/>
              <a:t>latent heat </a:t>
            </a:r>
            <a:r>
              <a:rPr lang="en-GB" dirty="0" smtClean="0"/>
              <a:t>losses. </a:t>
            </a:r>
            <a:endParaRPr lang="en-GB" dirty="0"/>
          </a:p>
          <a:p>
            <a:pPr lvl="1"/>
            <a:endParaRPr lang="en-GB" dirty="0"/>
          </a:p>
        </p:txBody>
      </p:sp>
    </p:spTree>
    <p:extLst>
      <p:ext uri="{BB962C8B-B14F-4D97-AF65-F5344CB8AC3E}">
        <p14:creationId xmlns:p14="http://schemas.microsoft.com/office/powerpoint/2010/main" val="160596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Recycling exhaust steam boosts boiler efficiency. </a:t>
            </a:r>
            <a:endParaRPr lang="en-GB" dirty="0"/>
          </a:p>
        </p:txBody>
      </p:sp>
      <p:sp>
        <p:nvSpPr>
          <p:cNvPr id="3" name="Content Placeholder 2"/>
          <p:cNvSpPr>
            <a:spLocks noGrp="1"/>
          </p:cNvSpPr>
          <p:nvPr>
            <p:ph idx="1"/>
          </p:nvPr>
        </p:nvSpPr>
        <p:spPr/>
        <p:txBody>
          <a:bodyPr>
            <a:normAutofit/>
          </a:bodyPr>
          <a:lstStyle/>
          <a:p>
            <a:pPr algn="just"/>
            <a:r>
              <a:rPr lang="en-GB" dirty="0" smtClean="0"/>
              <a:t>By </a:t>
            </a:r>
            <a:r>
              <a:rPr lang="en-GB" dirty="0"/>
              <a:t>r</a:t>
            </a:r>
            <a:r>
              <a:rPr lang="en-GB" dirty="0" smtClean="0"/>
              <a:t>ecycling exhaust steam e.g. with an exhaust steam injector (ESI) or feed water heater (FWH), more steam can be produced for a given amount of coal fired, because the heat input to bring exhaust steam back up to working temperature and pressure is quite small.</a:t>
            </a:r>
          </a:p>
          <a:p>
            <a:pPr algn="just"/>
            <a:r>
              <a:rPr lang="en-GB" dirty="0" smtClean="0"/>
              <a:t>The maximum amount of heat which can be recycled this way is of the order of 15%.</a:t>
            </a:r>
          </a:p>
          <a:p>
            <a:pPr algn="just"/>
            <a:r>
              <a:rPr lang="en-GB" dirty="0" smtClean="0"/>
              <a:t>In practice, an ESI recycles about 6% steam, a FWH (which needs some steam to feed pumps) nets out at about 10%. Coal savings are a bit higher.</a:t>
            </a:r>
          </a:p>
        </p:txBody>
      </p:sp>
    </p:spTree>
    <p:extLst>
      <p:ext uri="{BB962C8B-B14F-4D97-AF65-F5344CB8AC3E}">
        <p14:creationId xmlns:p14="http://schemas.microsoft.com/office/powerpoint/2010/main" val="207135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Boiler Efficiency Summary</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With waste steam heat recycle, a conventional boiler can achieve efficiencies of over 80% at normal operating rates.</a:t>
            </a:r>
          </a:p>
          <a:p>
            <a:pPr algn="just"/>
            <a:r>
              <a:rPr lang="en-GB" dirty="0" smtClean="0"/>
              <a:t>Fire tube boilers are thus pretty efficient. They are not a major weakness. Well done George</a:t>
            </a:r>
            <a:r>
              <a:rPr lang="en-GB" dirty="0"/>
              <a:t>. </a:t>
            </a:r>
            <a:endParaRPr lang="en-GB" dirty="0" smtClean="0"/>
          </a:p>
          <a:p>
            <a:pPr algn="just"/>
            <a:r>
              <a:rPr lang="en-GB" dirty="0" smtClean="0"/>
              <a:t>A </a:t>
            </a:r>
            <a:r>
              <a:rPr lang="en-GB" dirty="0" err="1"/>
              <a:t>Crosti</a:t>
            </a:r>
            <a:r>
              <a:rPr lang="en-GB" dirty="0"/>
              <a:t> boiler can raise this by about 5% by capturing otherwise lost sensible heat</a:t>
            </a:r>
            <a:r>
              <a:rPr lang="en-GB" dirty="0" smtClean="0"/>
              <a:t>.</a:t>
            </a:r>
          </a:p>
          <a:p>
            <a:pPr algn="just"/>
            <a:r>
              <a:rPr lang="en-GB" dirty="0" smtClean="0"/>
              <a:t>With best coals, the economic limit of hand fired boilers is </a:t>
            </a:r>
            <a:r>
              <a:rPr lang="en-GB" dirty="0"/>
              <a:t>a</a:t>
            </a:r>
            <a:r>
              <a:rPr lang="en-GB" dirty="0" smtClean="0"/>
              <a:t>round 750-850 lbs steam/ </a:t>
            </a:r>
            <a:r>
              <a:rPr lang="en-GB" dirty="0" err="1" smtClean="0"/>
              <a:t>sqft</a:t>
            </a:r>
            <a:r>
              <a:rPr lang="en-GB" dirty="0" smtClean="0"/>
              <a:t>/hr, one clear determinant of the maximum power a locomotive can develop.</a:t>
            </a:r>
          </a:p>
          <a:p>
            <a:pPr algn="just"/>
            <a:r>
              <a:rPr lang="en-GB" dirty="0"/>
              <a:t>Maximum steam at a given grate size is given by the best </a:t>
            </a:r>
            <a:r>
              <a:rPr lang="en-GB" dirty="0" smtClean="0"/>
              <a:t>coal. Alternative fuels will deliver less.</a:t>
            </a:r>
          </a:p>
          <a:p>
            <a:endParaRPr lang="en-GB" dirty="0"/>
          </a:p>
        </p:txBody>
      </p:sp>
    </p:spTree>
    <p:extLst>
      <p:ext uri="{BB962C8B-B14F-4D97-AF65-F5344CB8AC3E}">
        <p14:creationId xmlns:p14="http://schemas.microsoft.com/office/powerpoint/2010/main" val="119752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smtClean="0"/>
              <a:t>Engine efficiency- maximum possible determined by Second Law </a:t>
            </a:r>
            <a:endParaRPr lang="en-GB" sz="4400" dirty="0"/>
          </a:p>
        </p:txBody>
      </p:sp>
      <p:sp>
        <p:nvSpPr>
          <p:cNvPr id="3" name="Content Placeholder 2"/>
          <p:cNvSpPr>
            <a:spLocks noGrp="1"/>
          </p:cNvSpPr>
          <p:nvPr>
            <p:ph idx="1"/>
          </p:nvPr>
        </p:nvSpPr>
        <p:spPr/>
        <p:txBody>
          <a:bodyPr>
            <a:normAutofit/>
          </a:bodyPr>
          <a:lstStyle/>
          <a:p>
            <a:pPr algn="just"/>
            <a:r>
              <a:rPr lang="en-GB" sz="1800" dirty="0" smtClean="0"/>
              <a:t>The maximum efficiency of any steam powered device at a given inlet pressure and temperature and outlet pressure is fixed by the second law of thermodynamics. Entropy cannot decrease between inlet and exhaust!</a:t>
            </a:r>
          </a:p>
          <a:p>
            <a:pPr algn="just"/>
            <a:r>
              <a:rPr lang="en-GB" sz="1800" dirty="0" smtClean="0"/>
              <a:t>For devices operating at the maximum temperatures and pressures possible from fire tube boilers (300psi, 430 deg C) expanding down to near atmospheric pressure, the maximum possible efficiency is around 20% only.</a:t>
            </a:r>
          </a:p>
          <a:p>
            <a:pPr algn="just"/>
            <a:r>
              <a:rPr lang="en-GB" sz="1800" dirty="0" smtClean="0"/>
              <a:t>At more common maximum inlet pressures and temperatures of 250psi and 400 </a:t>
            </a:r>
            <a:r>
              <a:rPr lang="en-GB" sz="1800" dirty="0" err="1" smtClean="0"/>
              <a:t>deg</a:t>
            </a:r>
            <a:r>
              <a:rPr lang="en-GB" sz="1800" dirty="0" smtClean="0"/>
              <a:t> C, maximum possible efficiency is just over 18%.</a:t>
            </a:r>
          </a:p>
          <a:p>
            <a:pPr algn="just"/>
            <a:r>
              <a:rPr lang="en-GB" sz="1800" dirty="0" smtClean="0"/>
              <a:t>Expanding steam of moderate temperature and pressure down to atmospheric is a bad idea! But in the 18th century, there was no choice-it changed the world.</a:t>
            </a:r>
          </a:p>
          <a:p>
            <a:pPr algn="just"/>
            <a:r>
              <a:rPr lang="en-GB" sz="1800" dirty="0" smtClean="0"/>
              <a:t>With </a:t>
            </a:r>
            <a:r>
              <a:rPr lang="en-GB" sz="1800" dirty="0"/>
              <a:t>a water tube boiler working at 1200 psi, </a:t>
            </a:r>
            <a:r>
              <a:rPr lang="en-GB" sz="1800" dirty="0" smtClean="0"/>
              <a:t>(e.g. CP 8000) this </a:t>
            </a:r>
            <a:r>
              <a:rPr lang="en-GB" sz="1800" dirty="0"/>
              <a:t>rises to 26</a:t>
            </a:r>
            <a:r>
              <a:rPr lang="en-GB" sz="1800" dirty="0" smtClean="0"/>
              <a:t>%.</a:t>
            </a:r>
          </a:p>
          <a:p>
            <a:pPr algn="just"/>
            <a:r>
              <a:rPr lang="en-GB" sz="1800" dirty="0" smtClean="0"/>
              <a:t>Expanding steam down to vacuum (as in power stations) is a much better idea, which is why much of Europe’s rail system remains steam powered.</a:t>
            </a:r>
          </a:p>
        </p:txBody>
      </p:sp>
    </p:spTree>
    <p:extLst>
      <p:ext uri="{BB962C8B-B14F-4D97-AF65-F5344CB8AC3E}">
        <p14:creationId xmlns:p14="http://schemas.microsoft.com/office/powerpoint/2010/main" val="129065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M</a:t>
            </a:r>
            <a:r>
              <a:rPr lang="en-GB" sz="3600" dirty="0" smtClean="0"/>
              <a:t>aximum engine efficiency dependency on superheat and inlet/exhaust pressures</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2039106859"/>
              </p:ext>
            </p:extLst>
          </p:nvPr>
        </p:nvGraphicFramePr>
        <p:xfrm>
          <a:off x="899592" y="1988840"/>
          <a:ext cx="7128792" cy="4176465"/>
        </p:xfrm>
        <a:graphic>
          <a:graphicData uri="http://schemas.openxmlformats.org/drawingml/2006/table">
            <a:tbl>
              <a:tblPr firstRow="1" firstCol="1" bandRow="1">
                <a:tableStyleId>{5C22544A-7EE6-4342-B048-85BDC9FD1C3A}</a:tableStyleId>
              </a:tblPr>
              <a:tblGrid>
                <a:gridCol w="624692"/>
                <a:gridCol w="1319524"/>
                <a:gridCol w="1169510"/>
                <a:gridCol w="1147162"/>
                <a:gridCol w="1474922"/>
                <a:gridCol w="1392982"/>
              </a:tblGrid>
              <a:tr h="1113724">
                <a:tc>
                  <a:txBody>
                    <a:bodyPr/>
                    <a:lstStyle/>
                    <a:p>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Inlet </a:t>
                      </a:r>
                      <a:r>
                        <a:rPr lang="en-GB" sz="1800" dirty="0" smtClean="0">
                          <a:effectLst/>
                        </a:rPr>
                        <a:t>temp, </a:t>
                      </a:r>
                      <a:r>
                        <a:rPr lang="en-GB" sz="1800" dirty="0" err="1">
                          <a:effectLst/>
                        </a:rPr>
                        <a:t>deg</a:t>
                      </a:r>
                      <a:r>
                        <a:rPr lang="en-GB" sz="1800" dirty="0">
                          <a:effectLst/>
                        </a:rPr>
                        <a:t> F</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Inlet pressure, psig</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Exhaust pressure, psig</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Overall thermal efficiency %</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Lbs steam/ihp-hr</a:t>
                      </a:r>
                      <a:endParaRPr lang="en-GB" sz="180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A</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550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240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3</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17.0%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11.6</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B</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600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240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3</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17.3%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11.1</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C</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650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240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17.7%</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10.7</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D</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700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240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18.2%</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10.2</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E</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750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240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3</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18.6%</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9.8</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F</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800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240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19.1%</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9.4</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G</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800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290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20.0%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solidFill>
                            <a:schemeClr val="dk1"/>
                          </a:solidFill>
                          <a:effectLst/>
                          <a:latin typeface="+mn-lt"/>
                          <a:ea typeface="+mn-ea"/>
                          <a:cs typeface="+mn-cs"/>
                        </a:rPr>
                        <a:t>9.0</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H</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650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240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10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16.0%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11.9</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I</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650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170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16.1%</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11.7</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J</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800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1200</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26.3%</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7.0</a:t>
                      </a:r>
                      <a:endParaRPr lang="en-GB" sz="1800" dirty="0">
                        <a:solidFill>
                          <a:srgbClr val="000000"/>
                        </a:solidFill>
                        <a:effectLst/>
                        <a:latin typeface="Calibri"/>
                        <a:ea typeface="Calibri"/>
                        <a:cs typeface="Times New Roman"/>
                      </a:endParaRPr>
                    </a:p>
                  </a:txBody>
                  <a:tcPr marL="68580" marR="68580" marT="0" marB="0"/>
                </a:tc>
              </a:tr>
              <a:tr h="278431">
                <a:tc>
                  <a:txBody>
                    <a:bodyPr/>
                    <a:lstStyle/>
                    <a:p>
                      <a:pPr algn="just">
                        <a:spcAft>
                          <a:spcPts val="0"/>
                        </a:spcAft>
                      </a:pPr>
                      <a:r>
                        <a:rPr lang="en-GB" sz="1800">
                          <a:effectLst/>
                        </a:rPr>
                        <a:t>K</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650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a:effectLst/>
                        </a:rPr>
                        <a:t>240</a:t>
                      </a:r>
                      <a:endParaRPr lang="en-GB" sz="180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a:effectLst/>
                        </a:rPr>
                        <a:t>-14.6</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38.5%</a:t>
                      </a:r>
                      <a:endParaRPr lang="en-GB" sz="1800" dirty="0">
                        <a:solidFill>
                          <a:srgbClr val="000000"/>
                        </a:solidFill>
                        <a:effectLst/>
                        <a:latin typeface="Calibri"/>
                        <a:ea typeface="Calibri"/>
                        <a:cs typeface="Times New Roman"/>
                      </a:endParaRPr>
                    </a:p>
                  </a:txBody>
                  <a:tcPr marL="68580" marR="68580" marT="0" marB="0"/>
                </a:tc>
                <a:tc>
                  <a:txBody>
                    <a:bodyPr/>
                    <a:lstStyle/>
                    <a:p>
                      <a:pPr algn="just">
                        <a:spcAft>
                          <a:spcPts val="0"/>
                        </a:spcAft>
                      </a:pPr>
                      <a:r>
                        <a:rPr lang="en-GB" sz="1800" dirty="0" smtClean="0">
                          <a:effectLst/>
                        </a:rPr>
                        <a:t>4.9</a:t>
                      </a:r>
                      <a:endParaRPr lang="en-GB" sz="1800" dirty="0">
                        <a:solidFill>
                          <a:srgbClr val="000000"/>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084388" y="2998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69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Potential Engine efficiency in simple reciprocating engines is about 85% of the possible.</a:t>
            </a:r>
            <a:endParaRPr lang="en-GB" sz="3600" dirty="0"/>
          </a:p>
        </p:txBody>
      </p:sp>
      <p:sp>
        <p:nvSpPr>
          <p:cNvPr id="3" name="Content Placeholder 2"/>
          <p:cNvSpPr>
            <a:spLocks noGrp="1"/>
          </p:cNvSpPr>
          <p:nvPr>
            <p:ph idx="1"/>
          </p:nvPr>
        </p:nvSpPr>
        <p:spPr/>
        <p:txBody>
          <a:bodyPr>
            <a:normAutofit fontScale="70000" lnSpcReduction="20000"/>
          </a:bodyPr>
          <a:lstStyle/>
          <a:p>
            <a:pPr algn="just"/>
            <a:r>
              <a:rPr lang="en-GB" dirty="0" smtClean="0"/>
              <a:t>These efficiencies assume the device used achieves a perfect result- unchanged entropy, 100% Isentropic Efficiency (IE). Any real device will be worse.</a:t>
            </a:r>
          </a:p>
          <a:p>
            <a:pPr algn="just"/>
            <a:r>
              <a:rPr lang="en-GB" dirty="0"/>
              <a:t>Calculations show Britannia valves and cylinders  fed at 25000lbs/hr, with no leakage or heat transfer losses, can achieve about 85% IE at low back pressure. </a:t>
            </a:r>
          </a:p>
          <a:p>
            <a:pPr algn="just"/>
            <a:r>
              <a:rPr lang="en-GB" dirty="0" smtClean="0"/>
              <a:t>In reciprocating engines, the cause is irreversible expansion losses when steam flows through a valve to an area of lower pressure- filling the clearance space, wiredrawing during admission, and incompletely expanded steam to exhaust.</a:t>
            </a:r>
          </a:p>
          <a:p>
            <a:pPr algn="just"/>
            <a:r>
              <a:rPr lang="en-GB" dirty="0" smtClean="0"/>
              <a:t>CV losses are small at speed; </a:t>
            </a:r>
            <a:r>
              <a:rPr lang="en-GB" dirty="0"/>
              <a:t>a</a:t>
            </a:r>
            <a:r>
              <a:rPr lang="en-GB" dirty="0" smtClean="0"/>
              <a:t>t low speed/ long cut offs, losses to exhaust are the problem; at speed the problem is wire drawing. Best results at short cut offs. </a:t>
            </a:r>
          </a:p>
          <a:p>
            <a:pPr algn="just"/>
            <a:r>
              <a:rPr lang="en-GB" dirty="0" smtClean="0"/>
              <a:t>The effect of lap and lead is small</a:t>
            </a:r>
            <a:r>
              <a:rPr lang="en-GB" dirty="0"/>
              <a:t>. Poppet valves do not bring efficiency </a:t>
            </a:r>
            <a:r>
              <a:rPr lang="en-GB" dirty="0" smtClean="0"/>
              <a:t>benefits in UK context, </a:t>
            </a:r>
            <a:r>
              <a:rPr lang="en-GB" dirty="0"/>
              <a:t>though may be lower maintenance</a:t>
            </a:r>
            <a:r>
              <a:rPr lang="en-GB" dirty="0" smtClean="0"/>
              <a:t>.</a:t>
            </a:r>
          </a:p>
          <a:p>
            <a:pPr algn="just"/>
            <a:r>
              <a:rPr lang="en-GB" dirty="0" smtClean="0"/>
              <a:t>Reciprocating engines are pretty good up to the pressures of </a:t>
            </a:r>
            <a:r>
              <a:rPr lang="en-GB" dirty="0" err="1" smtClean="0"/>
              <a:t>firetube</a:t>
            </a:r>
            <a:r>
              <a:rPr lang="en-GB" dirty="0" smtClean="0"/>
              <a:t> boilers! </a:t>
            </a:r>
          </a:p>
          <a:p>
            <a:pPr algn="just"/>
            <a:r>
              <a:rPr lang="en-GB" dirty="0" smtClean="0"/>
              <a:t>One potential way to improve on the 85% is to adopt Compounding, but most French Compounds were in practice no better than simples. </a:t>
            </a:r>
          </a:p>
          <a:p>
            <a:pPr algn="just"/>
            <a:r>
              <a:rPr lang="en-GB" dirty="0" smtClean="0"/>
              <a:t>Compound operation was essential in experimental designs with very high pressure water tube boilers.</a:t>
            </a:r>
          </a:p>
        </p:txBody>
      </p:sp>
    </p:spTree>
    <p:extLst>
      <p:ext uri="{BB962C8B-B14F-4D97-AF65-F5344CB8AC3E}">
        <p14:creationId xmlns:p14="http://schemas.microsoft.com/office/powerpoint/2010/main" val="368048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 real engines, we get less than 85%</a:t>
            </a:r>
            <a:endParaRPr lang="en-GB" sz="4000" dirty="0"/>
          </a:p>
        </p:txBody>
      </p:sp>
      <p:sp>
        <p:nvSpPr>
          <p:cNvPr id="3" name="Content Placeholder 2"/>
          <p:cNvSpPr>
            <a:spLocks noGrp="1"/>
          </p:cNvSpPr>
          <p:nvPr>
            <p:ph idx="1"/>
          </p:nvPr>
        </p:nvSpPr>
        <p:spPr/>
        <p:txBody>
          <a:bodyPr/>
          <a:lstStyle/>
          <a:p>
            <a:r>
              <a:rPr lang="en-GB" dirty="0" smtClean="0"/>
              <a:t>Best Measured engine efficiencies are about 80% IE.</a:t>
            </a:r>
          </a:p>
          <a:p>
            <a:r>
              <a:rPr lang="en-GB" dirty="0" smtClean="0"/>
              <a:t>The difference of 5% between actual and potential IE is down to two factors, heat transfer losses and leakage.</a:t>
            </a:r>
            <a:endParaRPr lang="en-GB" dirty="0"/>
          </a:p>
        </p:txBody>
      </p:sp>
    </p:spTree>
    <p:extLst>
      <p:ext uri="{BB962C8B-B14F-4D97-AF65-F5344CB8AC3E}">
        <p14:creationId xmlns:p14="http://schemas.microsoft.com/office/powerpoint/2010/main" val="1635882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Heat transfer loss through cylinder wall condensation occurs at low superheat</a:t>
            </a:r>
            <a:endParaRPr lang="en-GB" sz="4000" dirty="0"/>
          </a:p>
        </p:txBody>
      </p:sp>
      <p:sp>
        <p:nvSpPr>
          <p:cNvPr id="3" name="Content Placeholder 2"/>
          <p:cNvSpPr>
            <a:spLocks noGrp="1"/>
          </p:cNvSpPr>
          <p:nvPr>
            <p:ph idx="1"/>
          </p:nvPr>
        </p:nvSpPr>
        <p:spPr/>
        <p:txBody>
          <a:bodyPr>
            <a:normAutofit fontScale="92500" lnSpcReduction="10000"/>
          </a:bodyPr>
          <a:lstStyle/>
          <a:p>
            <a:pPr algn="just"/>
            <a:r>
              <a:rPr lang="en-GB" dirty="0" smtClean="0"/>
              <a:t>For cylinders operating at thermal equilibrium (e.g. on a test plant), the only significant heat transfer losses are caused by condensation of steam onto the cylinder and valve walls at inlet. This re-evaporates without doing useful work as the steam in the cylinder cools.</a:t>
            </a:r>
          </a:p>
          <a:p>
            <a:pPr algn="just"/>
            <a:r>
              <a:rPr lang="en-GB" dirty="0" smtClean="0"/>
              <a:t>This process occurs when the cylinder walls are below the saturation temperature of the inlet steam.</a:t>
            </a:r>
          </a:p>
          <a:p>
            <a:pPr algn="just"/>
            <a:r>
              <a:rPr lang="en-GB" dirty="0" smtClean="0"/>
              <a:t>Data from Altoona show that cylinder walls become hot enough to eliminate all condensation at around 630</a:t>
            </a:r>
            <a:r>
              <a:rPr lang="en-GB" baseline="30000" dirty="0" smtClean="0"/>
              <a:t>o</a:t>
            </a:r>
            <a:r>
              <a:rPr lang="en-GB" dirty="0" smtClean="0"/>
              <a:t> F inlet steam. Wall temperatures are highest in long cut offs.</a:t>
            </a:r>
          </a:p>
          <a:p>
            <a:pPr algn="just"/>
            <a:r>
              <a:rPr lang="en-GB" dirty="0" smtClean="0"/>
              <a:t>So most latter day UK types do not suffer from under their designed high steam rate operating condition.</a:t>
            </a:r>
          </a:p>
        </p:txBody>
      </p:sp>
    </p:spTree>
    <p:extLst>
      <p:ext uri="{BB962C8B-B14F-4D97-AF65-F5344CB8AC3E}">
        <p14:creationId xmlns:p14="http://schemas.microsoft.com/office/powerpoint/2010/main" val="165091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Condensation losses do occur on low superheat types and at low steam rates</a:t>
            </a:r>
            <a:endParaRPr lang="en-GB" sz="4000" dirty="0"/>
          </a:p>
        </p:txBody>
      </p:sp>
      <p:sp>
        <p:nvSpPr>
          <p:cNvPr id="3" name="Content Placeholder 2"/>
          <p:cNvSpPr>
            <a:spLocks noGrp="1"/>
          </p:cNvSpPr>
          <p:nvPr>
            <p:ph idx="1"/>
          </p:nvPr>
        </p:nvSpPr>
        <p:spPr/>
        <p:txBody>
          <a:bodyPr>
            <a:normAutofit fontScale="77500" lnSpcReduction="20000"/>
          </a:bodyPr>
          <a:lstStyle/>
          <a:p>
            <a:r>
              <a:rPr lang="en-GB" sz="2700" dirty="0" smtClean="0"/>
              <a:t>Rugby tests show that on UK size cylinders, condensation losses are ca. 1000lbs/hr/cylinder on saturated types, half that at GW 2 row levels around 525</a:t>
            </a:r>
            <a:r>
              <a:rPr lang="en-GB" sz="2700" baseline="30000" dirty="0" smtClean="0"/>
              <a:t>o</a:t>
            </a:r>
            <a:r>
              <a:rPr lang="en-GB" sz="2700" dirty="0" smtClean="0"/>
              <a:t> F, small at GW 3 row levels of ca 580</a:t>
            </a:r>
            <a:r>
              <a:rPr lang="en-GB" sz="2700" baseline="30000" dirty="0" smtClean="0"/>
              <a:t>o</a:t>
            </a:r>
            <a:r>
              <a:rPr lang="en-GB" sz="2700" dirty="0" smtClean="0"/>
              <a:t> F.</a:t>
            </a:r>
          </a:p>
          <a:p>
            <a:r>
              <a:rPr lang="en-GB" sz="2700" dirty="0" smtClean="0"/>
              <a:t>Thus, on simples, the condensation problem was largely solved by sufficient superheat, though at low rates of working, e.g. freight, preserved lines, when superheat is low, most types likely still suffer</a:t>
            </a:r>
            <a:r>
              <a:rPr lang="en-GB" sz="2700" dirty="0"/>
              <a:t>. </a:t>
            </a:r>
            <a:endParaRPr lang="en-GB" sz="2700" dirty="0" smtClean="0"/>
          </a:p>
          <a:p>
            <a:r>
              <a:rPr lang="en-GB" sz="2700" dirty="0" smtClean="0"/>
              <a:t>Condensation </a:t>
            </a:r>
            <a:r>
              <a:rPr lang="en-GB" sz="2700" dirty="0"/>
              <a:t>on the large LP cylinders of Compounds can be high even at HP inlet steam of 650</a:t>
            </a:r>
            <a:r>
              <a:rPr lang="en-GB" sz="2700" baseline="30000" dirty="0"/>
              <a:t>o</a:t>
            </a:r>
            <a:r>
              <a:rPr lang="en-GB" sz="2700" dirty="0"/>
              <a:t>F- a minimum of 750</a:t>
            </a:r>
            <a:r>
              <a:rPr lang="en-GB" sz="2700" baseline="30000" dirty="0"/>
              <a:t>o</a:t>
            </a:r>
            <a:r>
              <a:rPr lang="en-GB" sz="2700" dirty="0"/>
              <a:t>F is </a:t>
            </a:r>
            <a:r>
              <a:rPr lang="en-GB" sz="2700" dirty="0" smtClean="0"/>
              <a:t>needed. </a:t>
            </a:r>
            <a:r>
              <a:rPr lang="en-GB" sz="2700" dirty="0"/>
              <a:t>This negates much of the benefit of Compounding</a:t>
            </a:r>
            <a:r>
              <a:rPr lang="en-GB" sz="2700" dirty="0" smtClean="0"/>
              <a:t>.</a:t>
            </a:r>
          </a:p>
          <a:p>
            <a:r>
              <a:rPr lang="en-GB" sz="2700" dirty="0"/>
              <a:t>Other heat transfer processes are too slow to affect efficiency over a single cycle. They </a:t>
            </a:r>
            <a:r>
              <a:rPr lang="en-GB" sz="2700" dirty="0" smtClean="0"/>
              <a:t>may </a:t>
            </a:r>
            <a:r>
              <a:rPr lang="en-GB" sz="2700" dirty="0"/>
              <a:t>help to heat up cylinders. (Quasi) thermal equilibrium needs about 15 minutes it seems for superheated types.</a:t>
            </a:r>
          </a:p>
          <a:p>
            <a:r>
              <a:rPr lang="en-GB" sz="2700" dirty="0" smtClean="0"/>
              <a:t>So, as </a:t>
            </a:r>
            <a:r>
              <a:rPr lang="en-GB" sz="2700" dirty="0"/>
              <a:t>cylinders are warming up efficiency will be </a:t>
            </a:r>
            <a:r>
              <a:rPr lang="en-GB" sz="2700" dirty="0" smtClean="0"/>
              <a:t>less (KLR tests!).</a:t>
            </a:r>
          </a:p>
          <a:p>
            <a:pPr>
              <a:buNone/>
            </a:pPr>
            <a:endParaRPr lang="en-GB" dirty="0"/>
          </a:p>
        </p:txBody>
      </p:sp>
    </p:spTree>
    <p:extLst>
      <p:ext uri="{BB962C8B-B14F-4D97-AF65-F5344CB8AC3E}">
        <p14:creationId xmlns:p14="http://schemas.microsoft.com/office/powerpoint/2010/main" val="343941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Ultimate Steam Locomotive- a 20 year Personal Odyssey.</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a:t>20 years ago </a:t>
            </a:r>
            <a:r>
              <a:rPr lang="en-GB" dirty="0" smtClean="0"/>
              <a:t>the Ultimate Steam  website said:</a:t>
            </a:r>
            <a:r>
              <a:rPr lang="en-GB" dirty="0"/>
              <a:t> </a:t>
            </a:r>
            <a:r>
              <a:rPr lang="en-GB" i="1" dirty="0" smtClean="0"/>
              <a:t>‘This </a:t>
            </a:r>
            <a:r>
              <a:rPr lang="en-GB" i="1" dirty="0"/>
              <a:t>fact, (lack of fully optimised performance) more than any other factor, is what led to the downfall of world steam.’ </a:t>
            </a:r>
            <a:endParaRPr lang="en-GB" i="1" dirty="0" smtClean="0"/>
          </a:p>
          <a:p>
            <a:pPr algn="just"/>
            <a:r>
              <a:rPr lang="en-GB" dirty="0" smtClean="0"/>
              <a:t>This says there is plenty of upward efficiency space beyond steam age best practice, and a much faster and </a:t>
            </a:r>
            <a:r>
              <a:rPr lang="en-GB" dirty="0"/>
              <a:t>more </a:t>
            </a:r>
            <a:r>
              <a:rPr lang="en-GB" dirty="0" smtClean="0"/>
              <a:t>powerful ‘Ultimate </a:t>
            </a:r>
            <a:r>
              <a:rPr lang="en-GB" dirty="0"/>
              <a:t>Steam </a:t>
            </a:r>
            <a:r>
              <a:rPr lang="en-GB" dirty="0" smtClean="0"/>
              <a:t>Locomotive’ is possible. How exciting!</a:t>
            </a:r>
          </a:p>
          <a:p>
            <a:pPr algn="just"/>
            <a:r>
              <a:rPr lang="en-GB" dirty="0"/>
              <a:t>H</a:t>
            </a:r>
            <a:r>
              <a:rPr lang="en-GB" dirty="0" smtClean="0"/>
              <a:t>ave spent 20 years procuring and developing first principles models, validating against Rugby, Swindon Altoona and </a:t>
            </a:r>
            <a:r>
              <a:rPr lang="en-GB" dirty="0" err="1" smtClean="0"/>
              <a:t>Vitry</a:t>
            </a:r>
            <a:r>
              <a:rPr lang="en-GB" dirty="0" smtClean="0"/>
              <a:t> </a:t>
            </a:r>
            <a:r>
              <a:rPr lang="en-GB" dirty="0"/>
              <a:t>data to </a:t>
            </a:r>
            <a:r>
              <a:rPr lang="en-GB" dirty="0" smtClean="0"/>
              <a:t>see if true</a:t>
            </a:r>
            <a:r>
              <a:rPr lang="en-GB" dirty="0"/>
              <a:t>.</a:t>
            </a:r>
            <a:endParaRPr lang="en-GB" dirty="0" smtClean="0"/>
          </a:p>
          <a:p>
            <a:pPr algn="just"/>
            <a:r>
              <a:rPr lang="en-GB" dirty="0"/>
              <a:t>A</a:t>
            </a:r>
            <a:r>
              <a:rPr lang="en-GB" dirty="0" smtClean="0"/>
              <a:t> recent spur was K3/K6 project claim they could build a 130mph 2-6-0.</a:t>
            </a:r>
          </a:p>
          <a:p>
            <a:pPr algn="just"/>
            <a:r>
              <a:rPr lang="en-GB" dirty="0" smtClean="0"/>
              <a:t>So </a:t>
            </a:r>
            <a:r>
              <a:rPr lang="en-GB" dirty="0"/>
              <a:t>w</a:t>
            </a:r>
            <a:r>
              <a:rPr lang="en-GB" dirty="0" smtClean="0"/>
              <a:t>hat is the limit of the possible, could the best make steam viable, and where should the ASTT focus its efforts?</a:t>
            </a:r>
          </a:p>
          <a:p>
            <a:pPr algn="just"/>
            <a:r>
              <a:rPr lang="en-GB" dirty="0" smtClean="0"/>
              <a:t>The Ultimate Steam Site now lists 47 </a:t>
            </a:r>
            <a:r>
              <a:rPr lang="en-GB" dirty="0"/>
              <a:t>developments taking place around the world in the last 40 </a:t>
            </a:r>
            <a:r>
              <a:rPr lang="en-GB" dirty="0" smtClean="0"/>
              <a:t>years. </a:t>
            </a:r>
          </a:p>
          <a:p>
            <a:pPr lvl="1" algn="just"/>
            <a:r>
              <a:rPr lang="en-GB" dirty="0" smtClean="0"/>
              <a:t>42 </a:t>
            </a:r>
            <a:r>
              <a:rPr lang="en-GB" dirty="0"/>
              <a:t>refer to improved </a:t>
            </a:r>
            <a:r>
              <a:rPr lang="en-GB" dirty="0" smtClean="0"/>
              <a:t>exhaust, mostly </a:t>
            </a:r>
            <a:r>
              <a:rPr lang="en-GB" dirty="0"/>
              <a:t>L</a:t>
            </a:r>
            <a:r>
              <a:rPr lang="en-GB" dirty="0" smtClean="0"/>
              <a:t>empor. </a:t>
            </a:r>
          </a:p>
          <a:p>
            <a:pPr lvl="1" algn="just"/>
            <a:r>
              <a:rPr lang="en-GB" dirty="0" smtClean="0"/>
              <a:t>9 </a:t>
            </a:r>
            <a:r>
              <a:rPr lang="en-GB" dirty="0"/>
              <a:t>mentions of GPCS, none since 1991</a:t>
            </a:r>
            <a:r>
              <a:rPr lang="en-GB" dirty="0" smtClean="0"/>
              <a:t>.</a:t>
            </a:r>
          </a:p>
          <a:p>
            <a:pPr marL="393192" lvl="1" indent="0" algn="just">
              <a:buNone/>
            </a:pPr>
            <a:endParaRPr lang="en-GB" dirty="0"/>
          </a:p>
          <a:p>
            <a:pPr marL="0" indent="0">
              <a:buNone/>
            </a:pPr>
            <a:endParaRPr lang="en-GB" dirty="0"/>
          </a:p>
        </p:txBody>
      </p:sp>
    </p:spTree>
    <p:extLst>
      <p:ext uri="{BB962C8B-B14F-4D97-AF65-F5344CB8AC3E}">
        <p14:creationId xmlns:p14="http://schemas.microsoft.com/office/powerpoint/2010/main" val="8156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Leakage losses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For latter day simples then, the best case loss of 5% isentropic efficiency from the ideal must be attributed to leakage.</a:t>
            </a:r>
          </a:p>
          <a:p>
            <a:r>
              <a:rPr lang="en-GB" dirty="0" smtClean="0"/>
              <a:t>Leakage, according to </a:t>
            </a:r>
            <a:r>
              <a:rPr lang="en-GB" dirty="0" err="1" smtClean="0"/>
              <a:t>Wardale</a:t>
            </a:r>
            <a:r>
              <a:rPr lang="en-GB" dirty="0" smtClean="0"/>
              <a:t> is the ‘great unknown’</a:t>
            </a:r>
          </a:p>
          <a:p>
            <a:r>
              <a:rPr lang="en-GB" dirty="0" smtClean="0"/>
              <a:t>Analysis of Rugby data suggests that on top condition BR Standards, leakage varies between 1500 and 3000lbs/hr- even between different members of the same class. </a:t>
            </a:r>
          </a:p>
          <a:p>
            <a:r>
              <a:rPr lang="en-GB" dirty="0" smtClean="0"/>
              <a:t>Leakage likely increases with the number of cylinders and valves. </a:t>
            </a:r>
            <a:r>
              <a:rPr lang="en-GB" i="1" dirty="0" smtClean="0"/>
              <a:t>The four cylinder Duchess was leaking at up to 4500lbs/hr!</a:t>
            </a:r>
          </a:p>
          <a:p>
            <a:r>
              <a:rPr lang="en-GB" dirty="0" smtClean="0"/>
              <a:t>The analysis suggests that losses do not vary much with the rate of working, hence losses are proportionately greater at lower steam rates- easily 10-15% at UK rates of 15-20000lbs/hr.</a:t>
            </a:r>
          </a:p>
          <a:p>
            <a:r>
              <a:rPr lang="en-GB" dirty="0" smtClean="0"/>
              <a:t>It also suggests that leakage is multifactorial- losses both within and from the steam circuit, thus no magic bullet. </a:t>
            </a:r>
          </a:p>
          <a:p>
            <a:endParaRPr lang="en-GB" dirty="0" smtClean="0"/>
          </a:p>
          <a:p>
            <a:pPr marL="0" indent="0">
              <a:buNone/>
            </a:pPr>
            <a:endParaRPr lang="en-GB" dirty="0"/>
          </a:p>
        </p:txBody>
      </p:sp>
    </p:spTree>
    <p:extLst>
      <p:ext uri="{BB962C8B-B14F-4D97-AF65-F5344CB8AC3E}">
        <p14:creationId xmlns:p14="http://schemas.microsoft.com/office/powerpoint/2010/main" val="1592178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Effect of superheat and BPP on engine </a:t>
            </a:r>
            <a:r>
              <a:rPr lang="en-GB" sz="4000" dirty="0" smtClean="0"/>
              <a:t>efficiency, Britannia, 28/70, 28500lb/hr</a:t>
            </a:r>
            <a:endParaRPr lang="en-GB" sz="4000" dirty="0"/>
          </a:p>
        </p:txBody>
      </p:sp>
      <p:graphicFrame>
        <p:nvGraphicFramePr>
          <p:cNvPr id="4" name="Chart 3"/>
          <p:cNvGraphicFramePr>
            <a:graphicFrameLocks/>
          </p:cNvGraphicFramePr>
          <p:nvPr>
            <p:extLst>
              <p:ext uri="{D42A27DB-BD31-4B8C-83A1-F6EECF244321}">
                <p14:modId xmlns:p14="http://schemas.microsoft.com/office/powerpoint/2010/main" val="3688771030"/>
              </p:ext>
            </p:extLst>
          </p:nvPr>
        </p:nvGraphicFramePr>
        <p:xfrm>
          <a:off x="467544" y="1916832"/>
          <a:ext cx="7971482" cy="3906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620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 Efficiency Summary</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A simple engine operating at UK best practice inlet temperature and pressure, with a low back pressure exhaust can in principle achieve engine efficiency of around 18.5*0.85= 16% under normal operating conditions.</a:t>
            </a:r>
          </a:p>
          <a:p>
            <a:pPr algn="just"/>
            <a:r>
              <a:rPr lang="en-GB" dirty="0" smtClean="0"/>
              <a:t>Due to sundry leakages, this will in practice be nearer 14.5%.</a:t>
            </a:r>
          </a:p>
          <a:p>
            <a:pPr algn="just"/>
            <a:r>
              <a:rPr lang="en-GB" dirty="0" smtClean="0"/>
              <a:t>Pushing the envelope of best practice (boiler pressure, superheat, backpressure)raises this figure to over 15.5%.</a:t>
            </a:r>
          </a:p>
          <a:p>
            <a:pPr algn="just"/>
            <a:r>
              <a:rPr lang="en-GB" dirty="0" smtClean="0"/>
              <a:t>A 300 psi high superheat Compound could achieve 16.5%</a:t>
            </a:r>
          </a:p>
          <a:p>
            <a:pPr algn="just"/>
            <a:r>
              <a:rPr lang="en-GB" dirty="0" smtClean="0"/>
              <a:t>A 1200 psi water tube boiler Compound could achieve 20+%.</a:t>
            </a:r>
          </a:p>
          <a:p>
            <a:pPr algn="just"/>
            <a:r>
              <a:rPr lang="en-GB" dirty="0" smtClean="0"/>
              <a:t>The K3/K6 project assumes &gt;100% isentropic efficiency!</a:t>
            </a:r>
            <a:endParaRPr lang="en-GB" dirty="0"/>
          </a:p>
        </p:txBody>
      </p:sp>
    </p:spTree>
    <p:extLst>
      <p:ext uri="{BB962C8B-B14F-4D97-AF65-F5344CB8AC3E}">
        <p14:creationId xmlns:p14="http://schemas.microsoft.com/office/powerpoint/2010/main" val="400953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Transmission efficiency</a:t>
            </a:r>
            <a:endParaRPr lang="en-GB" dirty="0"/>
          </a:p>
        </p:txBody>
      </p:sp>
      <p:sp>
        <p:nvSpPr>
          <p:cNvPr id="3" name="Content Placeholder 2"/>
          <p:cNvSpPr>
            <a:spLocks noGrp="1"/>
          </p:cNvSpPr>
          <p:nvPr>
            <p:ph idx="1"/>
          </p:nvPr>
        </p:nvSpPr>
        <p:spPr>
          <a:xfrm>
            <a:off x="179512" y="2060848"/>
            <a:ext cx="8229600" cy="4525963"/>
          </a:xfrm>
        </p:spPr>
        <p:txBody>
          <a:bodyPr/>
          <a:lstStyle/>
          <a:p>
            <a:pPr lvl="1" algn="just"/>
            <a:r>
              <a:rPr lang="en-GB" dirty="0" smtClean="0"/>
              <a:t>At constant speed on the level, Transmission efficiency (TRE)=(IHP-LR)/IHP%, where LR is the locomotive’s resistance in HP, measured at constant speed on level track.</a:t>
            </a:r>
          </a:p>
          <a:p>
            <a:pPr lvl="1" algn="just"/>
            <a:r>
              <a:rPr lang="en-GB" dirty="0" smtClean="0"/>
              <a:t>LR increases rapidly with speed, so TRE falls quickly.</a:t>
            </a:r>
          </a:p>
          <a:p>
            <a:pPr lvl="1" algn="just"/>
            <a:r>
              <a:rPr lang="en-GB" dirty="0" smtClean="0"/>
              <a:t>At a given speed, LR is more or less independent of power, so the higher the power developed (e.g. thanks to greater EE) the better the TRE.</a:t>
            </a:r>
          </a:p>
          <a:p>
            <a:pPr lvl="1" algn="just"/>
            <a:endParaRPr lang="en-GB" dirty="0"/>
          </a:p>
        </p:txBody>
      </p:sp>
    </p:spTree>
    <p:extLst>
      <p:ext uri="{BB962C8B-B14F-4D97-AF65-F5344CB8AC3E}">
        <p14:creationId xmlns:p14="http://schemas.microsoft.com/office/powerpoint/2010/main" val="95889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influencing LR</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LR is the sum of three components- aerodynamic resistance(AR), vehicle resistance(VR), and machinery resistance (MR) between the cylinders and wheel rims.</a:t>
            </a:r>
          </a:p>
          <a:p>
            <a:pPr algn="just"/>
            <a:r>
              <a:rPr lang="en-GB" dirty="0" smtClean="0"/>
              <a:t>AR increases with the cube</a:t>
            </a:r>
            <a:r>
              <a:rPr lang="en-GB" dirty="0"/>
              <a:t> </a:t>
            </a:r>
            <a:r>
              <a:rPr lang="en-GB" dirty="0" smtClean="0"/>
              <a:t>of speed. It is low at 20mph, but becomes dominant above 70mph.</a:t>
            </a:r>
          </a:p>
          <a:p>
            <a:pPr algn="just"/>
            <a:r>
              <a:rPr lang="en-GB" dirty="0" smtClean="0"/>
              <a:t>It is determined by frontal cross section area and drag coefficient.</a:t>
            </a:r>
          </a:p>
          <a:p>
            <a:pPr algn="just"/>
            <a:r>
              <a:rPr lang="en-GB" dirty="0" smtClean="0"/>
              <a:t>The front cross section of most locomotives tends to fill out to the loading gauge, so even small locomotives suffer from high AR- not weight dependent.</a:t>
            </a:r>
          </a:p>
          <a:p>
            <a:pPr algn="just"/>
            <a:r>
              <a:rPr lang="en-GB" dirty="0" smtClean="0"/>
              <a:t>Streamlining can reduce drag coefficient, hence AR  by 20%. Its benefit becomes important at speeds of 70 mph+.</a:t>
            </a:r>
          </a:p>
          <a:p>
            <a:pPr algn="just"/>
            <a:endParaRPr lang="en-GB" dirty="0"/>
          </a:p>
        </p:txBody>
      </p:sp>
    </p:spTree>
    <p:extLst>
      <p:ext uri="{BB962C8B-B14F-4D97-AF65-F5344CB8AC3E}">
        <p14:creationId xmlns:p14="http://schemas.microsoft.com/office/powerpoint/2010/main" val="275790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Vehicle and Machinery Resistance</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VR is proportional to the weight of the locomotive. It is the smallest component, about 40% of the total at 20mph but only 20% at 70mph. The benefits of light weighting (e.g. 10%) are therefore small for express designs.</a:t>
            </a:r>
          </a:p>
          <a:p>
            <a:pPr algn="just"/>
            <a:r>
              <a:rPr lang="en-GB" dirty="0" smtClean="0"/>
              <a:t>MR is a complex function of many factors. </a:t>
            </a:r>
          </a:p>
          <a:p>
            <a:pPr lvl="1" algn="just"/>
            <a:r>
              <a:rPr lang="en-GB" i="1" dirty="0" smtClean="0"/>
              <a:t>At low speeds, Journal friction and coupling rod effects dominate.</a:t>
            </a:r>
          </a:p>
          <a:p>
            <a:pPr lvl="1" algn="just"/>
            <a:r>
              <a:rPr lang="en-GB" i="1" dirty="0" smtClean="0"/>
              <a:t>At high speeds, </a:t>
            </a:r>
            <a:r>
              <a:rPr lang="en-GB" i="1" dirty="0" err="1" smtClean="0"/>
              <a:t>Windage</a:t>
            </a:r>
            <a:r>
              <a:rPr lang="en-GB" i="1" dirty="0" smtClean="0"/>
              <a:t> and rotating dynamic masses add their weight. </a:t>
            </a:r>
            <a:r>
              <a:rPr lang="en-GB" i="1" dirty="0" err="1" smtClean="0"/>
              <a:t>Boxpox</a:t>
            </a:r>
            <a:r>
              <a:rPr lang="en-GB" i="1" dirty="0" smtClean="0"/>
              <a:t> may help with </a:t>
            </a:r>
            <a:r>
              <a:rPr lang="en-GB" i="1" dirty="0" err="1" smtClean="0"/>
              <a:t>Windage</a:t>
            </a:r>
            <a:r>
              <a:rPr lang="en-GB" i="1" dirty="0" smtClean="0"/>
              <a:t>.</a:t>
            </a:r>
          </a:p>
          <a:p>
            <a:pPr lvl="1" algn="just"/>
            <a:r>
              <a:rPr lang="en-GB" i="1" dirty="0" smtClean="0"/>
              <a:t>There is a small dependence on the amount of power being developed in simples.</a:t>
            </a:r>
          </a:p>
          <a:p>
            <a:pPr lvl="1" algn="just"/>
            <a:r>
              <a:rPr lang="en-GB" i="1" dirty="0" smtClean="0"/>
              <a:t>On 4 cylinder compounds it appears that MR is much higher than simples, again limiting any benefit from Compounding.</a:t>
            </a:r>
            <a:endParaRPr lang="en-GB" i="1" dirty="0"/>
          </a:p>
        </p:txBody>
      </p:sp>
    </p:spTree>
    <p:extLst>
      <p:ext uri="{BB962C8B-B14F-4D97-AF65-F5344CB8AC3E}">
        <p14:creationId xmlns:p14="http://schemas.microsoft.com/office/powerpoint/2010/main" val="269037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Benefit of light weighting -Gradient and acceleration effects on LR</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 heavier the locomotive, the more work needs to be done to accelerate it to cruising speed and lift it up gradients.</a:t>
            </a:r>
          </a:p>
          <a:p>
            <a:r>
              <a:rPr lang="en-GB" dirty="0" smtClean="0"/>
              <a:t>This work is often destroyed by braking, which means lighter locomotives are in principle better. However:</a:t>
            </a:r>
          </a:p>
          <a:p>
            <a:pPr lvl="1"/>
            <a:r>
              <a:rPr lang="en-GB" i="1" dirty="0" smtClean="0"/>
              <a:t>Acceleration work is a very small proportion of the total particularly on long runs. It is more important on stoppers.</a:t>
            </a:r>
          </a:p>
          <a:p>
            <a:pPr lvl="1"/>
            <a:r>
              <a:rPr lang="en-GB" i="1" dirty="0" smtClean="0"/>
              <a:t>On lines with gradients of 1 in 125 or less (most UK main lines) all the work done against gravity going uphill can be won back down the other side without speeding. Gravity gives back what it takes.</a:t>
            </a:r>
          </a:p>
          <a:p>
            <a:r>
              <a:rPr lang="en-GB" i="1" dirty="0" smtClean="0"/>
              <a:t>So, the effect of locomotive weight is normally relatively small on EDBE, but it will limit uphill speed and acceleration.</a:t>
            </a:r>
          </a:p>
          <a:p>
            <a:r>
              <a:rPr lang="en-GB" dirty="0" smtClean="0"/>
              <a:t>A 125 ton 60163 </a:t>
            </a:r>
            <a:r>
              <a:rPr lang="en-GB" dirty="0"/>
              <a:t>(cf. Class 47</a:t>
            </a:r>
            <a:r>
              <a:rPr lang="en-GB" dirty="0" smtClean="0"/>
              <a:t>) + 500 tons would be 16 seconds faster to Finsbury Park, 1 minute to Peterborough.</a:t>
            </a:r>
          </a:p>
          <a:p>
            <a:pPr marL="0" indent="0">
              <a:buNone/>
            </a:pPr>
            <a:endParaRPr lang="en-GB" dirty="0" smtClean="0"/>
          </a:p>
          <a:p>
            <a:pPr marL="393192" lvl="1" indent="0">
              <a:buNone/>
            </a:pPr>
            <a:endParaRPr lang="en-GB" dirty="0"/>
          </a:p>
        </p:txBody>
      </p:sp>
    </p:spTree>
    <p:extLst>
      <p:ext uri="{BB962C8B-B14F-4D97-AF65-F5344CB8AC3E}">
        <p14:creationId xmlns:p14="http://schemas.microsoft.com/office/powerpoint/2010/main" val="127629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Drawbar Efficiency Summary</a:t>
            </a:r>
            <a:endParaRPr lang="en-GB" dirty="0"/>
          </a:p>
        </p:txBody>
      </p:sp>
      <p:sp>
        <p:nvSpPr>
          <p:cNvPr id="3" name="Content Placeholder 2"/>
          <p:cNvSpPr>
            <a:spLocks noGrp="1"/>
          </p:cNvSpPr>
          <p:nvPr>
            <p:ph idx="1"/>
          </p:nvPr>
        </p:nvSpPr>
        <p:spPr/>
        <p:txBody>
          <a:bodyPr>
            <a:noAutofit/>
          </a:bodyPr>
          <a:lstStyle/>
          <a:p>
            <a:r>
              <a:rPr lang="en-GB" sz="1800" b="1" dirty="0" smtClean="0"/>
              <a:t>Boiler efficiency</a:t>
            </a:r>
            <a:r>
              <a:rPr lang="en-GB" sz="1800" dirty="0" smtClean="0"/>
              <a:t> is pretty good. Some upwards improvement beyond UK best practice is possible with feed heating, and a </a:t>
            </a:r>
            <a:r>
              <a:rPr lang="en-GB" sz="1800" dirty="0" err="1" smtClean="0"/>
              <a:t>Crosti</a:t>
            </a:r>
            <a:r>
              <a:rPr lang="en-GB" sz="1800" dirty="0" smtClean="0"/>
              <a:t> type preheater.</a:t>
            </a:r>
          </a:p>
          <a:p>
            <a:r>
              <a:rPr lang="en-GB" sz="1800" b="1" dirty="0" smtClean="0"/>
              <a:t>Transmission efficiency </a:t>
            </a:r>
            <a:r>
              <a:rPr lang="en-GB" sz="1800" dirty="0" smtClean="0"/>
              <a:t>deteriorates quickly above 50 mph. Streamlining brings significant benefits at 70+mph. Light weighting not much of a deal.</a:t>
            </a:r>
          </a:p>
          <a:p>
            <a:r>
              <a:rPr lang="en-GB" sz="1800" b="1" dirty="0" smtClean="0"/>
              <a:t>Engine efficiency </a:t>
            </a:r>
            <a:r>
              <a:rPr lang="en-GB" sz="1800" dirty="0" smtClean="0"/>
              <a:t>is a shocker. It’s not an engine design problem- simples  deliver 80+% of the possible- the unflinching second law is the bugbear.</a:t>
            </a:r>
          </a:p>
          <a:p>
            <a:r>
              <a:rPr lang="en-GB" sz="1800" dirty="0" smtClean="0"/>
              <a:t>Overall</a:t>
            </a:r>
            <a:r>
              <a:rPr lang="en-GB" sz="1800" dirty="0"/>
              <a:t>, designs </a:t>
            </a:r>
            <a:r>
              <a:rPr lang="en-GB" sz="1800" dirty="0" smtClean="0"/>
              <a:t>evolved </a:t>
            </a:r>
            <a:r>
              <a:rPr lang="en-GB" sz="1800" dirty="0"/>
              <a:t>to </a:t>
            </a:r>
            <a:r>
              <a:rPr lang="en-GB" sz="1800" dirty="0" smtClean="0"/>
              <a:t>towards limiting </a:t>
            </a:r>
            <a:r>
              <a:rPr lang="en-GB" sz="1800" dirty="0"/>
              <a:t>values </a:t>
            </a:r>
            <a:r>
              <a:rPr lang="en-GB" sz="1800" dirty="0" smtClean="0"/>
              <a:t>for BE, EE and TRE and best designs </a:t>
            </a:r>
            <a:r>
              <a:rPr lang="en-GB" sz="1800" dirty="0"/>
              <a:t>achieved </a:t>
            </a:r>
            <a:r>
              <a:rPr lang="en-GB" sz="1800" dirty="0" smtClean="0"/>
              <a:t>EDBEs of 80</a:t>
            </a:r>
            <a:r>
              <a:rPr lang="en-GB" sz="1800" dirty="0"/>
              <a:t>+% of what is </a:t>
            </a:r>
            <a:r>
              <a:rPr lang="en-GB" sz="1800" dirty="0" smtClean="0"/>
              <a:t>possible</a:t>
            </a:r>
            <a:r>
              <a:rPr lang="en-GB" sz="1800" dirty="0"/>
              <a:t> </a:t>
            </a:r>
            <a:r>
              <a:rPr lang="en-GB" sz="1800" dirty="0" smtClean="0"/>
              <a:t>with a simple.</a:t>
            </a:r>
          </a:p>
          <a:p>
            <a:pPr marL="274320" lvl="8" indent="-274320">
              <a:buClr>
                <a:schemeClr val="accent3"/>
              </a:buClr>
              <a:buSzPct val="95000"/>
              <a:buFont typeface="Wingdings 2"/>
              <a:buChar char=""/>
            </a:pPr>
            <a:r>
              <a:rPr lang="en-GB" sz="1800" dirty="0"/>
              <a:t>In the absence of good theory, Steam age designers </a:t>
            </a:r>
            <a:r>
              <a:rPr lang="en-GB" sz="1800" dirty="0" smtClean="0"/>
              <a:t>experimented </a:t>
            </a:r>
            <a:r>
              <a:rPr lang="en-GB" sz="1800" dirty="0"/>
              <a:t>boldly  and came out in a great </a:t>
            </a:r>
            <a:r>
              <a:rPr lang="en-GB" sz="1800" dirty="0" smtClean="0"/>
              <a:t>place, trading </a:t>
            </a:r>
            <a:r>
              <a:rPr lang="en-GB" sz="1800" dirty="0"/>
              <a:t>off capital costs, complexity, reliability </a:t>
            </a:r>
            <a:r>
              <a:rPr lang="en-GB" sz="1800" dirty="0" smtClean="0"/>
              <a:t>and efficiency, and commercial needs. They didn’t miss any big tricks.</a:t>
            </a:r>
            <a:r>
              <a:rPr lang="en-GB" sz="1800" dirty="0"/>
              <a:t> </a:t>
            </a:r>
            <a:endParaRPr lang="en-GB" sz="1800" dirty="0" smtClean="0"/>
          </a:p>
          <a:p>
            <a:pPr marL="274320" lvl="8" indent="-274320">
              <a:buClr>
                <a:schemeClr val="accent3"/>
              </a:buClr>
              <a:buSzPct val="95000"/>
              <a:buFont typeface="Wingdings 2"/>
              <a:buChar char=""/>
            </a:pPr>
            <a:r>
              <a:rPr lang="en-GB" sz="1800" dirty="0" smtClean="0"/>
              <a:t>There </a:t>
            </a:r>
            <a:r>
              <a:rPr lang="en-GB" sz="1800" dirty="0"/>
              <a:t>is no Pot of Gold at the end of the Rainbow</a:t>
            </a:r>
            <a:r>
              <a:rPr lang="en-GB" sz="1800" dirty="0" smtClean="0"/>
              <a:t>. Nothing can change the underlying inefficiency of low pressure steam.</a:t>
            </a:r>
            <a:endParaRPr lang="en-GB" sz="1800" dirty="0"/>
          </a:p>
          <a:p>
            <a:endParaRPr lang="en-GB" sz="1800" dirty="0" smtClean="0"/>
          </a:p>
          <a:p>
            <a:endParaRPr lang="en-GB" sz="1800" dirty="0"/>
          </a:p>
        </p:txBody>
      </p:sp>
    </p:spTree>
    <p:extLst>
      <p:ext uri="{BB962C8B-B14F-4D97-AF65-F5344CB8AC3E}">
        <p14:creationId xmlns:p14="http://schemas.microsoft.com/office/powerpoint/2010/main" val="2307419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D</a:t>
            </a:r>
            <a:r>
              <a:rPr lang="en-GB" sz="4000" dirty="0" smtClean="0"/>
              <a:t>rawbar efficiency of a Peppercorn A1- current best practice +Ultimate options</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8758042"/>
              </p:ext>
            </p:extLst>
          </p:nvPr>
        </p:nvGraphicFramePr>
        <p:xfrm>
          <a:off x="899592" y="1916832"/>
          <a:ext cx="7560840" cy="4610193"/>
        </p:xfrm>
        <a:graphic>
          <a:graphicData uri="http://schemas.openxmlformats.org/drawingml/2006/table">
            <a:tbl>
              <a:tblPr>
                <a:tableStyleId>{5C22544A-7EE6-4342-B048-85BDC9FD1C3A}</a:tableStyleId>
              </a:tblPr>
              <a:tblGrid>
                <a:gridCol w="723669"/>
                <a:gridCol w="723669"/>
                <a:gridCol w="893281"/>
                <a:gridCol w="723669"/>
                <a:gridCol w="874434"/>
                <a:gridCol w="1028968"/>
                <a:gridCol w="874434"/>
                <a:gridCol w="859358"/>
                <a:gridCol w="859358"/>
              </a:tblGrid>
              <a:tr h="843282">
                <a:tc>
                  <a:txBody>
                    <a:bodyPr/>
                    <a:lstStyle/>
                    <a:p>
                      <a:pPr algn="l" fontAlgn="b"/>
                      <a:r>
                        <a:rPr lang="en-GB" sz="1400" u="none" strike="noStrike" dirty="0">
                          <a:effectLst/>
                          <a:latin typeface="+mj-lt"/>
                        </a:rPr>
                        <a:t>Cut off %</a:t>
                      </a:r>
                      <a:endParaRPr lang="en-GB" sz="1400" b="0" i="0" u="none" strike="noStrike" dirty="0">
                        <a:effectLst/>
                        <a:latin typeface="+mj-lt"/>
                      </a:endParaRPr>
                    </a:p>
                  </a:txBody>
                  <a:tcPr marL="9525" marR="9525" marT="9525" marB="0" anchor="b"/>
                </a:tc>
                <a:tc>
                  <a:txBody>
                    <a:bodyPr/>
                    <a:lstStyle/>
                    <a:p>
                      <a:pPr algn="l" fontAlgn="b"/>
                      <a:r>
                        <a:rPr lang="en-GB" sz="1400" u="none" strike="noStrike">
                          <a:effectLst/>
                          <a:latin typeface="+mj-lt"/>
                        </a:rPr>
                        <a:t>Speed mph</a:t>
                      </a:r>
                      <a:endParaRPr lang="en-GB" sz="1400" b="0" i="0" u="none" strike="noStrike">
                        <a:effectLst/>
                        <a:latin typeface="+mj-lt"/>
                      </a:endParaRPr>
                    </a:p>
                  </a:txBody>
                  <a:tcPr marL="9525" marR="9525" marT="9525" marB="0" anchor="b"/>
                </a:tc>
                <a:tc>
                  <a:txBody>
                    <a:bodyPr/>
                    <a:lstStyle/>
                    <a:p>
                      <a:pPr algn="l" fontAlgn="b"/>
                      <a:r>
                        <a:rPr lang="en-GB" sz="1400" u="none" strike="noStrike">
                          <a:effectLst/>
                          <a:latin typeface="+mj-lt"/>
                        </a:rPr>
                        <a:t>steam rate, lbs/hr</a:t>
                      </a:r>
                      <a:endParaRPr lang="en-GB" sz="1400" b="0" i="0" u="none" strike="noStrike">
                        <a:effectLst/>
                        <a:latin typeface="+mj-lt"/>
                      </a:endParaRPr>
                    </a:p>
                  </a:txBody>
                  <a:tcPr marL="9525" marR="9525" marT="9525" marB="0" anchor="b"/>
                </a:tc>
                <a:tc>
                  <a:txBody>
                    <a:bodyPr/>
                    <a:lstStyle/>
                    <a:p>
                      <a:pPr algn="l" fontAlgn="b"/>
                      <a:r>
                        <a:rPr lang="en-GB" sz="1400" u="none" strike="noStrike" dirty="0">
                          <a:effectLst/>
                          <a:latin typeface="+mj-lt"/>
                        </a:rPr>
                        <a:t>IHP</a:t>
                      </a:r>
                      <a:endParaRPr lang="en-GB" sz="1400" b="0" i="0" u="none" strike="noStrike" dirty="0">
                        <a:effectLst/>
                        <a:latin typeface="+mj-lt"/>
                      </a:endParaRPr>
                    </a:p>
                  </a:txBody>
                  <a:tcPr marL="9525" marR="9525" marT="9525" marB="0" anchor="b"/>
                </a:tc>
                <a:tc>
                  <a:txBody>
                    <a:bodyPr/>
                    <a:lstStyle/>
                    <a:p>
                      <a:pPr algn="l" fontAlgn="b"/>
                      <a:r>
                        <a:rPr lang="en-GB" sz="1400" u="none" strike="noStrike">
                          <a:effectLst/>
                          <a:latin typeface="+mj-lt"/>
                        </a:rPr>
                        <a:t>engine efficiency</a:t>
                      </a:r>
                      <a:endParaRPr lang="en-GB" sz="1400" b="0" i="0" u="none" strike="noStrike">
                        <a:effectLst/>
                        <a:latin typeface="+mj-lt"/>
                      </a:endParaRPr>
                    </a:p>
                  </a:txBody>
                  <a:tcPr marL="9525" marR="9525" marT="9525" marB="0" anchor="b"/>
                </a:tc>
                <a:tc>
                  <a:txBody>
                    <a:bodyPr/>
                    <a:lstStyle/>
                    <a:p>
                      <a:pPr algn="l" fontAlgn="b"/>
                      <a:r>
                        <a:rPr lang="en-GB" sz="1400" u="none" strike="noStrike">
                          <a:effectLst/>
                          <a:latin typeface="+mj-lt"/>
                        </a:rPr>
                        <a:t>transmission efficiency</a:t>
                      </a:r>
                      <a:endParaRPr lang="en-GB" sz="1400" b="0" i="0" u="none" strike="noStrike">
                        <a:effectLst/>
                        <a:latin typeface="+mj-lt"/>
                      </a:endParaRPr>
                    </a:p>
                  </a:txBody>
                  <a:tcPr marL="9525" marR="9525" marT="9525" marB="0" anchor="b"/>
                </a:tc>
                <a:tc>
                  <a:txBody>
                    <a:bodyPr/>
                    <a:lstStyle/>
                    <a:p>
                      <a:pPr algn="l" fontAlgn="b"/>
                      <a:r>
                        <a:rPr lang="en-GB" sz="1400" u="none" strike="noStrike">
                          <a:effectLst/>
                          <a:latin typeface="+mj-lt"/>
                        </a:rPr>
                        <a:t>boiler efficiency</a:t>
                      </a:r>
                      <a:endParaRPr lang="en-GB" sz="1400" b="0" i="0" u="none" strike="noStrike">
                        <a:effectLst/>
                        <a:latin typeface="+mj-lt"/>
                      </a:endParaRPr>
                    </a:p>
                  </a:txBody>
                  <a:tcPr marL="9525" marR="9525" marT="9525" marB="0" anchor="b"/>
                </a:tc>
                <a:tc>
                  <a:txBody>
                    <a:bodyPr/>
                    <a:lstStyle/>
                    <a:p>
                      <a:pPr algn="l" fontAlgn="b"/>
                      <a:r>
                        <a:rPr lang="en-GB" sz="1400" u="none" strike="noStrike">
                          <a:effectLst/>
                          <a:latin typeface="+mj-lt"/>
                        </a:rPr>
                        <a:t>drawbar efficiency</a:t>
                      </a:r>
                      <a:endParaRPr lang="en-GB" sz="1400" b="0" i="0" u="none" strike="noStrike">
                        <a:effectLst/>
                        <a:latin typeface="+mj-lt"/>
                      </a:endParaRPr>
                    </a:p>
                  </a:txBody>
                  <a:tcPr marL="9525" marR="9525" marT="9525" marB="0" anchor="b"/>
                </a:tc>
                <a:tc>
                  <a:txBody>
                    <a:bodyPr/>
                    <a:lstStyle/>
                    <a:p>
                      <a:pPr algn="l" fontAlgn="b"/>
                      <a:r>
                        <a:rPr lang="en-GB" sz="1400" b="0" i="0" u="none" strike="noStrike" dirty="0" smtClean="0">
                          <a:effectLst/>
                          <a:latin typeface="+mj-lt"/>
                        </a:rPr>
                        <a:t>Index</a:t>
                      </a:r>
                      <a:endParaRPr lang="en-GB" sz="1400" b="0" i="0" u="none" strike="noStrike" dirty="0">
                        <a:effectLst/>
                        <a:latin typeface="+mj-lt"/>
                      </a:endParaRPr>
                    </a:p>
                  </a:txBody>
                  <a:tcPr marL="9525" marR="9525" marT="9525" marB="0" anchor="b"/>
                </a:tc>
              </a:tr>
              <a:tr h="421641">
                <a:tc>
                  <a:txBody>
                    <a:bodyPr/>
                    <a:lstStyle/>
                    <a:p>
                      <a:pPr algn="r" fontAlgn="b"/>
                      <a:r>
                        <a:rPr lang="en-GB" sz="1400" b="0" i="0" u="none" strike="noStrike" dirty="0">
                          <a:effectLst/>
                          <a:latin typeface="+mj-lt"/>
                        </a:rPr>
                        <a:t>48.8</a:t>
                      </a:r>
                    </a:p>
                  </a:txBody>
                  <a:tcPr marL="9525" marR="9525" marT="9525" marB="0" anchor="b"/>
                </a:tc>
                <a:tc>
                  <a:txBody>
                    <a:bodyPr/>
                    <a:lstStyle/>
                    <a:p>
                      <a:pPr algn="r" fontAlgn="b"/>
                      <a:r>
                        <a:rPr lang="en-GB" sz="1400" u="none" strike="noStrike" dirty="0">
                          <a:effectLst/>
                          <a:latin typeface="+mj-lt"/>
                        </a:rPr>
                        <a:t>20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26025</a:t>
                      </a:r>
                    </a:p>
                  </a:txBody>
                  <a:tcPr marL="9525" marR="9525" marT="9525" marB="0" anchor="b"/>
                </a:tc>
                <a:tc>
                  <a:txBody>
                    <a:bodyPr/>
                    <a:lstStyle/>
                    <a:p>
                      <a:pPr algn="r" fontAlgn="b"/>
                      <a:r>
                        <a:rPr lang="en-GB" sz="1400" b="0" i="0" u="none" strike="noStrike" dirty="0">
                          <a:effectLst/>
                          <a:latin typeface="+mj-lt"/>
                        </a:rPr>
                        <a:t>1512</a:t>
                      </a:r>
                    </a:p>
                  </a:txBody>
                  <a:tcPr marL="9525" marR="9525" marT="9525" marB="0" anchor="b"/>
                </a:tc>
                <a:tc>
                  <a:txBody>
                    <a:bodyPr/>
                    <a:lstStyle/>
                    <a:p>
                      <a:pPr algn="r" fontAlgn="b"/>
                      <a:r>
                        <a:rPr lang="en-GB" sz="1400" b="0" i="0" u="none" strike="noStrike" dirty="0">
                          <a:effectLst/>
                          <a:latin typeface="+mj-lt"/>
                        </a:rPr>
                        <a:t>10.90%</a:t>
                      </a:r>
                    </a:p>
                  </a:txBody>
                  <a:tcPr marL="9525" marR="9525" marT="9525" marB="0" anchor="b"/>
                </a:tc>
                <a:tc>
                  <a:txBody>
                    <a:bodyPr/>
                    <a:lstStyle/>
                    <a:p>
                      <a:pPr algn="r" fontAlgn="b"/>
                      <a:r>
                        <a:rPr lang="en-GB" sz="1400" b="0" i="0" u="none" strike="noStrike" dirty="0">
                          <a:effectLst/>
                          <a:latin typeface="+mj-lt"/>
                        </a:rPr>
                        <a:t>93.85%</a:t>
                      </a: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8.18%</a:t>
                      </a:r>
                    </a:p>
                  </a:txBody>
                  <a:tcPr marL="9525" marR="9525" marT="9525" marB="0" anchor="b"/>
                </a:tc>
                <a:tc>
                  <a:txBody>
                    <a:bodyPr/>
                    <a:lstStyle/>
                    <a:p>
                      <a:pPr algn="r" fontAlgn="b"/>
                      <a:r>
                        <a:rPr lang="en-GB" sz="1400" b="0" i="0" u="none" strike="noStrike" dirty="0" smtClean="0">
                          <a:effectLst/>
                          <a:latin typeface="+mj-lt"/>
                        </a:rPr>
                        <a:t>114</a:t>
                      </a:r>
                      <a:endParaRPr lang="en-GB" sz="1400" b="0" i="0" u="none" strike="noStrike" dirty="0">
                        <a:effectLst/>
                        <a:latin typeface="+mj-lt"/>
                      </a:endParaRPr>
                    </a:p>
                  </a:txBody>
                  <a:tcPr marL="9525" marR="9525" marT="9525" marB="0" anchor="b"/>
                </a:tc>
              </a:tr>
              <a:tr h="421641">
                <a:tc>
                  <a:txBody>
                    <a:bodyPr/>
                    <a:lstStyle/>
                    <a:p>
                      <a:pPr algn="r" fontAlgn="b"/>
                      <a:r>
                        <a:rPr lang="en-GB" sz="1400" b="0" i="0" u="none" strike="noStrike" dirty="0">
                          <a:effectLst/>
                          <a:latin typeface="+mj-lt"/>
                        </a:rPr>
                        <a:t>30.2</a:t>
                      </a:r>
                    </a:p>
                  </a:txBody>
                  <a:tcPr marL="9525" marR="9525" marT="9525" marB="0" anchor="b"/>
                </a:tc>
                <a:tc>
                  <a:txBody>
                    <a:bodyPr/>
                    <a:lstStyle/>
                    <a:p>
                      <a:pPr algn="r" fontAlgn="b"/>
                      <a:r>
                        <a:rPr lang="en-GB" sz="1400" u="none" strike="noStrike" dirty="0">
                          <a:effectLst/>
                          <a:latin typeface="+mj-lt"/>
                        </a:rPr>
                        <a:t>40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26031</a:t>
                      </a:r>
                    </a:p>
                  </a:txBody>
                  <a:tcPr marL="9525" marR="9525" marT="9525" marB="0" anchor="b"/>
                </a:tc>
                <a:tc>
                  <a:txBody>
                    <a:bodyPr/>
                    <a:lstStyle/>
                    <a:p>
                      <a:pPr algn="r" fontAlgn="b"/>
                      <a:r>
                        <a:rPr lang="en-GB" sz="1400" b="0" i="0" u="none" strike="noStrike" dirty="0">
                          <a:effectLst/>
                          <a:latin typeface="+mj-lt"/>
                        </a:rPr>
                        <a:t>1832</a:t>
                      </a:r>
                    </a:p>
                  </a:txBody>
                  <a:tcPr marL="9525" marR="9525" marT="9525" marB="0" anchor="b"/>
                </a:tc>
                <a:tc>
                  <a:txBody>
                    <a:bodyPr/>
                    <a:lstStyle/>
                    <a:p>
                      <a:pPr algn="r" fontAlgn="b"/>
                      <a:r>
                        <a:rPr lang="en-GB" sz="1400" b="0" i="0" u="none" strike="noStrike" dirty="0">
                          <a:effectLst/>
                          <a:latin typeface="+mj-lt"/>
                        </a:rPr>
                        <a:t>13.21%</a:t>
                      </a:r>
                    </a:p>
                  </a:txBody>
                  <a:tcPr marL="9525" marR="9525" marT="9525" marB="0" anchor="b"/>
                </a:tc>
                <a:tc>
                  <a:txBody>
                    <a:bodyPr/>
                    <a:lstStyle/>
                    <a:p>
                      <a:pPr algn="r" fontAlgn="b"/>
                      <a:r>
                        <a:rPr lang="en-GB" sz="1400" b="0" i="0" u="none" strike="noStrike" dirty="0">
                          <a:effectLst/>
                          <a:latin typeface="+mj-lt"/>
                        </a:rPr>
                        <a:t>89.08%</a:t>
                      </a: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9.40%</a:t>
                      </a:r>
                    </a:p>
                  </a:txBody>
                  <a:tcPr marL="9525" marR="9525" marT="9525" marB="0" anchor="b"/>
                </a:tc>
                <a:tc>
                  <a:txBody>
                    <a:bodyPr/>
                    <a:lstStyle/>
                    <a:p>
                      <a:pPr algn="r" fontAlgn="b"/>
                      <a:r>
                        <a:rPr lang="en-GB" sz="1400" b="0" i="0" u="none" strike="noStrike" dirty="0" smtClean="0">
                          <a:effectLst/>
                          <a:latin typeface="+mj-lt"/>
                        </a:rPr>
                        <a:t>131</a:t>
                      </a:r>
                      <a:endParaRPr lang="en-GB" sz="1400" b="0" i="0" u="none" strike="noStrike" dirty="0">
                        <a:effectLst/>
                        <a:latin typeface="+mj-lt"/>
                      </a:endParaRPr>
                    </a:p>
                  </a:txBody>
                  <a:tcPr marL="9525" marR="9525" marT="9525" marB="0" anchor="b"/>
                </a:tc>
              </a:tr>
              <a:tr h="421641">
                <a:tc>
                  <a:txBody>
                    <a:bodyPr/>
                    <a:lstStyle/>
                    <a:p>
                      <a:pPr algn="r" fontAlgn="b"/>
                      <a:r>
                        <a:rPr lang="en-GB" sz="1400" b="0" i="0" u="none" strike="noStrike" dirty="0">
                          <a:effectLst/>
                          <a:latin typeface="+mj-lt"/>
                        </a:rPr>
                        <a:t>24.6</a:t>
                      </a:r>
                    </a:p>
                  </a:txBody>
                  <a:tcPr marL="9525" marR="9525" marT="9525" marB="0" anchor="b"/>
                </a:tc>
                <a:tc>
                  <a:txBody>
                    <a:bodyPr/>
                    <a:lstStyle/>
                    <a:p>
                      <a:pPr algn="r" fontAlgn="b"/>
                      <a:r>
                        <a:rPr lang="en-GB" sz="1400" u="none" strike="noStrike" dirty="0">
                          <a:effectLst/>
                          <a:latin typeface="+mj-lt"/>
                        </a:rPr>
                        <a:t>60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26026</a:t>
                      </a:r>
                    </a:p>
                  </a:txBody>
                  <a:tcPr marL="9525" marR="9525" marT="9525" marB="0" anchor="b"/>
                </a:tc>
                <a:tc>
                  <a:txBody>
                    <a:bodyPr/>
                    <a:lstStyle/>
                    <a:p>
                      <a:pPr algn="r" fontAlgn="b"/>
                      <a:r>
                        <a:rPr lang="en-GB" sz="1400" b="0" i="0" u="none" strike="noStrike" dirty="0">
                          <a:effectLst/>
                          <a:latin typeface="+mj-lt"/>
                        </a:rPr>
                        <a:t>1939</a:t>
                      </a:r>
                    </a:p>
                  </a:txBody>
                  <a:tcPr marL="9525" marR="9525" marT="9525" marB="0" anchor="b"/>
                </a:tc>
                <a:tc>
                  <a:txBody>
                    <a:bodyPr/>
                    <a:lstStyle/>
                    <a:p>
                      <a:pPr algn="r" fontAlgn="b"/>
                      <a:r>
                        <a:rPr lang="en-GB" sz="1400" b="0" i="0" u="none" strike="noStrike" dirty="0">
                          <a:effectLst/>
                          <a:latin typeface="+mj-lt"/>
                        </a:rPr>
                        <a:t>13.98%</a:t>
                      </a:r>
                    </a:p>
                  </a:txBody>
                  <a:tcPr marL="9525" marR="9525" marT="9525" marB="0" anchor="b"/>
                </a:tc>
                <a:tc>
                  <a:txBody>
                    <a:bodyPr/>
                    <a:lstStyle/>
                    <a:p>
                      <a:pPr algn="r" fontAlgn="b"/>
                      <a:r>
                        <a:rPr lang="en-GB" sz="1400" b="0" i="0" u="none" strike="noStrike" dirty="0">
                          <a:effectLst/>
                          <a:latin typeface="+mj-lt"/>
                        </a:rPr>
                        <a:t>79.63%</a:t>
                      </a: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8.90%</a:t>
                      </a:r>
                    </a:p>
                  </a:txBody>
                  <a:tcPr marL="9525" marR="9525" marT="9525" marB="0" anchor="b"/>
                </a:tc>
                <a:tc>
                  <a:txBody>
                    <a:bodyPr/>
                    <a:lstStyle/>
                    <a:p>
                      <a:pPr algn="r" fontAlgn="b"/>
                      <a:r>
                        <a:rPr lang="en-GB" sz="1400" b="0" i="0" u="none" strike="noStrike" dirty="0" smtClean="0">
                          <a:effectLst/>
                          <a:latin typeface="+mj-lt"/>
                        </a:rPr>
                        <a:t>124</a:t>
                      </a:r>
                      <a:endParaRPr lang="en-GB" sz="1400" b="0" i="0" u="none" strike="noStrike" dirty="0">
                        <a:effectLst/>
                        <a:latin typeface="+mj-lt"/>
                      </a:endParaRPr>
                    </a:p>
                  </a:txBody>
                  <a:tcPr marL="9525" marR="9525" marT="9525" marB="0" anchor="b"/>
                </a:tc>
              </a:tr>
              <a:tr h="421641">
                <a:tc>
                  <a:txBody>
                    <a:bodyPr/>
                    <a:lstStyle/>
                    <a:p>
                      <a:pPr algn="r" fontAlgn="b"/>
                      <a:r>
                        <a:rPr lang="en-GB" sz="1400" b="0" i="0" u="none" strike="noStrike">
                          <a:effectLst/>
                          <a:latin typeface="+mj-lt"/>
                        </a:rPr>
                        <a:t>22.2</a:t>
                      </a: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25970</a:t>
                      </a:r>
                    </a:p>
                  </a:txBody>
                  <a:tcPr marL="9525" marR="9525" marT="9525" marB="0" anchor="b"/>
                </a:tc>
                <a:tc>
                  <a:txBody>
                    <a:bodyPr/>
                    <a:lstStyle/>
                    <a:p>
                      <a:pPr algn="r" fontAlgn="b"/>
                      <a:r>
                        <a:rPr lang="en-GB" sz="1400" b="0" i="0" u="none" strike="noStrike" dirty="0">
                          <a:effectLst/>
                          <a:latin typeface="+mj-lt"/>
                        </a:rPr>
                        <a:t>1957</a:t>
                      </a:r>
                    </a:p>
                  </a:txBody>
                  <a:tcPr marL="9525" marR="9525" marT="9525" marB="0" anchor="b"/>
                </a:tc>
                <a:tc>
                  <a:txBody>
                    <a:bodyPr/>
                    <a:lstStyle/>
                    <a:p>
                      <a:pPr algn="r" fontAlgn="b"/>
                      <a:r>
                        <a:rPr lang="en-GB" sz="1400" b="0" i="0" u="none" strike="noStrike" dirty="0">
                          <a:effectLst/>
                          <a:latin typeface="+mj-lt"/>
                        </a:rPr>
                        <a:t>14.14%</a:t>
                      </a:r>
                    </a:p>
                  </a:txBody>
                  <a:tcPr marL="9525" marR="9525" marT="9525" marB="0" anchor="b"/>
                </a:tc>
                <a:tc>
                  <a:txBody>
                    <a:bodyPr/>
                    <a:lstStyle/>
                    <a:p>
                      <a:pPr algn="r" fontAlgn="b"/>
                      <a:r>
                        <a:rPr lang="en-GB" sz="1400" b="0" i="0" u="none" strike="noStrike" dirty="0">
                          <a:effectLst/>
                          <a:latin typeface="+mj-lt"/>
                        </a:rPr>
                        <a:t>63.57%</a:t>
                      </a: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7.19%</a:t>
                      </a:r>
                    </a:p>
                  </a:txBody>
                  <a:tcPr marL="9525" marR="9525" marT="9525" marB="0" anchor="b"/>
                </a:tc>
                <a:tc>
                  <a:txBody>
                    <a:bodyPr/>
                    <a:lstStyle/>
                    <a:p>
                      <a:pPr algn="r" fontAlgn="b"/>
                      <a:r>
                        <a:rPr lang="en-GB" sz="1400" b="0" i="0" u="none" strike="noStrike" dirty="0" smtClean="0">
                          <a:effectLst/>
                          <a:latin typeface="+mj-lt"/>
                        </a:rPr>
                        <a:t>100</a:t>
                      </a:r>
                      <a:endParaRPr lang="en-GB" sz="1400" b="0" i="0" u="none" strike="noStrike" dirty="0">
                        <a:effectLst/>
                        <a:latin typeface="+mj-lt"/>
                      </a:endParaRPr>
                    </a:p>
                  </a:txBody>
                  <a:tcPr marL="9525" marR="9525" marT="9525" marB="0" anchor="b"/>
                </a:tc>
              </a:tr>
              <a:tr h="422482">
                <a:tc>
                  <a:txBody>
                    <a:bodyPr/>
                    <a:lstStyle/>
                    <a:p>
                      <a:pPr algn="r" fontAlgn="b"/>
                      <a:r>
                        <a:rPr lang="en-GB" sz="1400" b="0" i="0" u="none" strike="noStrike" dirty="0" smtClean="0">
                          <a:effectLst/>
                          <a:latin typeface="+mj-lt"/>
                        </a:rPr>
                        <a:t>22.2*</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smtClean="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25970</a:t>
                      </a:r>
                    </a:p>
                  </a:txBody>
                  <a:tcPr marL="9525" marR="9525" marT="9525" marB="0" anchor="b"/>
                </a:tc>
                <a:tc>
                  <a:txBody>
                    <a:bodyPr/>
                    <a:lstStyle/>
                    <a:p>
                      <a:pPr algn="r" fontAlgn="b"/>
                      <a:r>
                        <a:rPr lang="en-GB" sz="1400" b="0" i="0" u="none" strike="noStrike" dirty="0">
                          <a:effectLst/>
                          <a:latin typeface="+mj-lt"/>
                        </a:rPr>
                        <a:t>1957</a:t>
                      </a:r>
                    </a:p>
                  </a:txBody>
                  <a:tcPr marL="9525" marR="9525" marT="9525" marB="0" anchor="b"/>
                </a:tc>
                <a:tc>
                  <a:txBody>
                    <a:bodyPr/>
                    <a:lstStyle/>
                    <a:p>
                      <a:pPr algn="r" fontAlgn="b"/>
                      <a:r>
                        <a:rPr lang="en-GB" sz="1400" b="0" i="0" u="none" strike="noStrike" dirty="0">
                          <a:effectLst/>
                          <a:latin typeface="+mj-lt"/>
                        </a:rPr>
                        <a:t>14.14%</a:t>
                      </a:r>
                    </a:p>
                  </a:txBody>
                  <a:tcPr marL="9525" marR="9525" marT="9525" marB="0" anchor="b"/>
                </a:tc>
                <a:tc>
                  <a:txBody>
                    <a:bodyPr/>
                    <a:lstStyle/>
                    <a:p>
                      <a:pPr algn="r" fontAlgn="b"/>
                      <a:r>
                        <a:rPr lang="en-GB" sz="1400" b="0" i="0" u="none" strike="noStrike" dirty="0">
                          <a:effectLst/>
                          <a:latin typeface="+mj-lt"/>
                        </a:rPr>
                        <a:t>68.27%</a:t>
                      </a:r>
                    </a:p>
                  </a:txBody>
                  <a:tcPr marL="9525" marR="9525" marT="9525" marB="0" anchor="b"/>
                </a:tc>
                <a:tc>
                  <a:txBody>
                    <a:bodyPr/>
                    <a:lstStyle/>
                    <a:p>
                      <a:pPr algn="r" fontAlgn="b"/>
                      <a:r>
                        <a:rPr lang="en-GB" sz="1400" b="0" i="0" u="none" strike="noStrike" dirty="0" smtClean="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7.72%</a:t>
                      </a:r>
                    </a:p>
                  </a:txBody>
                  <a:tcPr marL="9525" marR="9525" marT="9525" marB="0" anchor="b"/>
                </a:tc>
                <a:tc>
                  <a:txBody>
                    <a:bodyPr/>
                    <a:lstStyle/>
                    <a:p>
                      <a:pPr algn="r" fontAlgn="b"/>
                      <a:r>
                        <a:rPr lang="en-GB" sz="1400" b="0" i="0" u="none" strike="noStrike" dirty="0" smtClean="0">
                          <a:effectLst/>
                          <a:latin typeface="+mj-lt"/>
                        </a:rPr>
                        <a:t>107</a:t>
                      </a:r>
                      <a:endParaRPr lang="en-GB" sz="1400" b="0" i="0" u="none" strike="noStrike" dirty="0">
                        <a:effectLst/>
                        <a:latin typeface="+mj-lt"/>
                      </a:endParaRPr>
                    </a:p>
                  </a:txBody>
                  <a:tcPr marL="9525" marR="9525" marT="9525" marB="0" anchor="b"/>
                </a:tc>
              </a:tr>
              <a:tr h="432887">
                <a:tc>
                  <a:txBody>
                    <a:bodyPr/>
                    <a:lstStyle/>
                    <a:p>
                      <a:pPr algn="r" fontAlgn="b"/>
                      <a:r>
                        <a:rPr lang="en-GB" sz="1400" b="0" i="0" u="none" strike="noStrike" dirty="0" smtClean="0">
                          <a:effectLst/>
                          <a:latin typeface="+mj-lt"/>
                        </a:rPr>
                        <a:t>18.9**</a:t>
                      </a:r>
                      <a:endParaRPr lang="en-GB" sz="1400" b="0" i="0" u="none" strike="noStrike" dirty="0">
                        <a:effectLst/>
                        <a:latin typeface="+mj-lt"/>
                      </a:endParaRP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25976</a:t>
                      </a:r>
                    </a:p>
                  </a:txBody>
                  <a:tcPr marL="9525" marR="9525" marT="9525" marB="0" anchor="b"/>
                </a:tc>
                <a:tc>
                  <a:txBody>
                    <a:bodyPr/>
                    <a:lstStyle/>
                    <a:p>
                      <a:pPr algn="r" fontAlgn="b"/>
                      <a:r>
                        <a:rPr lang="en-GB" sz="1400" b="0" i="0" u="none" strike="noStrike" dirty="0">
                          <a:effectLst/>
                          <a:latin typeface="+mj-lt"/>
                        </a:rPr>
                        <a:t>2160</a:t>
                      </a:r>
                    </a:p>
                  </a:txBody>
                  <a:tcPr marL="9525" marR="9525" marT="9525" marB="0" anchor="b"/>
                </a:tc>
                <a:tc>
                  <a:txBody>
                    <a:bodyPr/>
                    <a:lstStyle/>
                    <a:p>
                      <a:pPr algn="r" fontAlgn="b"/>
                      <a:r>
                        <a:rPr lang="en-GB" sz="1400" b="0" i="0" u="none" strike="noStrike" dirty="0">
                          <a:effectLst/>
                          <a:latin typeface="+mj-lt"/>
                        </a:rPr>
                        <a:t>15.26%</a:t>
                      </a:r>
                    </a:p>
                  </a:txBody>
                  <a:tcPr marL="9525" marR="9525" marT="9525" marB="0" anchor="b"/>
                </a:tc>
                <a:tc>
                  <a:txBody>
                    <a:bodyPr/>
                    <a:lstStyle/>
                    <a:p>
                      <a:pPr algn="r" fontAlgn="b"/>
                      <a:r>
                        <a:rPr lang="en-GB" sz="1400" b="0" i="0" u="none" strike="noStrike" dirty="0">
                          <a:effectLst/>
                          <a:latin typeface="+mj-lt"/>
                        </a:rPr>
                        <a:t>71.25%</a:t>
                      </a:r>
                    </a:p>
                  </a:txBody>
                  <a:tcPr marL="9525" marR="9525" marT="9525" marB="0" anchor="b"/>
                </a:tc>
                <a:tc>
                  <a:txBody>
                    <a:bodyPr/>
                    <a:lstStyle/>
                    <a:p>
                      <a:pPr algn="r" fontAlgn="b"/>
                      <a:r>
                        <a:rPr lang="en-GB" sz="1400" u="none" strike="noStrike" dirty="0">
                          <a:effectLst/>
                          <a:latin typeface="+mj-lt"/>
                        </a:rPr>
                        <a:t>85%</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9.28%</a:t>
                      </a:r>
                    </a:p>
                  </a:txBody>
                  <a:tcPr marL="9525" marR="9525" marT="9525" marB="0" anchor="b"/>
                </a:tc>
                <a:tc>
                  <a:txBody>
                    <a:bodyPr/>
                    <a:lstStyle/>
                    <a:p>
                      <a:pPr algn="r" fontAlgn="b"/>
                      <a:r>
                        <a:rPr lang="en-GB" sz="1400" b="0" i="0" u="none" strike="noStrike" dirty="0" smtClean="0">
                          <a:effectLst/>
                          <a:latin typeface="+mj-lt"/>
                        </a:rPr>
                        <a:t>129</a:t>
                      </a:r>
                      <a:endParaRPr lang="en-GB" sz="1400" b="0" i="0" u="none" strike="noStrike" dirty="0">
                        <a:effectLst/>
                        <a:latin typeface="+mj-lt"/>
                      </a:endParaRPr>
                    </a:p>
                  </a:txBody>
                  <a:tcPr marL="9525" marR="9525" marT="9525" marB="0" anchor="b"/>
                </a:tc>
              </a:tr>
              <a:tr h="421641">
                <a:tc>
                  <a:txBody>
                    <a:bodyPr/>
                    <a:lstStyle/>
                    <a:p>
                      <a:pPr algn="l" fontAlgn="b"/>
                      <a:r>
                        <a:rPr lang="en-GB" sz="1400" u="none" strike="noStrike" dirty="0" smtClean="0">
                          <a:effectLst/>
                          <a:latin typeface="+mj-lt"/>
                        </a:rPr>
                        <a:t>45/43***</a:t>
                      </a:r>
                      <a:endParaRPr lang="en-GB" sz="1400" b="0" i="0" u="none" strike="noStrike" dirty="0">
                        <a:effectLst/>
                        <a:latin typeface="+mj-lt"/>
                      </a:endParaRPr>
                    </a:p>
                  </a:txBody>
                  <a:tcPr marL="9525" marR="9525" marT="9525" marB="0" anchor="b"/>
                </a:tc>
                <a:tc>
                  <a:txBody>
                    <a:bodyPr/>
                    <a:lstStyle/>
                    <a:p>
                      <a:pPr algn="r" fontAlgn="b"/>
                      <a:r>
                        <a:rPr lang="en-GB" sz="1400" u="none" strike="noStrike" dirty="0">
                          <a:effectLst/>
                          <a:latin typeface="+mj-lt"/>
                        </a:rPr>
                        <a:t>80</a:t>
                      </a:r>
                      <a:endParaRPr lang="en-GB" sz="1400" b="0" i="0" u="none" strike="noStrike" dirty="0">
                        <a:effectLst/>
                        <a:latin typeface="+mj-lt"/>
                      </a:endParaRPr>
                    </a:p>
                  </a:txBody>
                  <a:tcPr marL="9525" marR="9525" marT="9525" marB="0" anchor="b"/>
                </a:tc>
                <a:tc>
                  <a:txBody>
                    <a:bodyPr/>
                    <a:lstStyle/>
                    <a:p>
                      <a:pPr algn="r" fontAlgn="b"/>
                      <a:r>
                        <a:rPr lang="en-GB" sz="1400" u="none" strike="noStrike" dirty="0">
                          <a:effectLst/>
                          <a:latin typeface="+mj-lt"/>
                        </a:rPr>
                        <a:t>26000</a:t>
                      </a:r>
                      <a:endParaRPr lang="en-GB" sz="1400" b="0" i="0" u="none" strike="noStrike" dirty="0">
                        <a:effectLst/>
                        <a:latin typeface="+mj-lt"/>
                      </a:endParaRPr>
                    </a:p>
                  </a:txBody>
                  <a:tcPr marL="9525" marR="9525" marT="9525" marB="0" anchor="b"/>
                </a:tc>
                <a:tc>
                  <a:txBody>
                    <a:bodyPr/>
                    <a:lstStyle/>
                    <a:p>
                      <a:pPr algn="r" fontAlgn="b"/>
                      <a:r>
                        <a:rPr lang="en-GB" sz="1400" u="none" strike="noStrike" dirty="0">
                          <a:effectLst/>
                          <a:latin typeface="+mj-lt"/>
                        </a:rPr>
                        <a:t>2265</a:t>
                      </a:r>
                      <a:endParaRPr lang="en-GB" sz="1400" b="0" i="0" u="none" strike="noStrike" dirty="0">
                        <a:effectLst/>
                        <a:latin typeface="+mj-lt"/>
                      </a:endParaRPr>
                    </a:p>
                  </a:txBody>
                  <a:tcPr marL="9525" marR="9525" marT="9525" marB="0" anchor="b"/>
                </a:tc>
                <a:tc>
                  <a:txBody>
                    <a:bodyPr/>
                    <a:lstStyle/>
                    <a:p>
                      <a:pPr algn="r" fontAlgn="b"/>
                      <a:r>
                        <a:rPr lang="en-GB" sz="1400" u="none" strike="noStrike" dirty="0" smtClean="0">
                          <a:effectLst/>
                          <a:latin typeface="+mj-lt"/>
                        </a:rPr>
                        <a:t>15.68</a:t>
                      </a:r>
                      <a:r>
                        <a:rPr lang="en-GB" sz="1400" u="none" strike="noStrike" dirty="0">
                          <a:effectLst/>
                          <a:latin typeface="+mj-lt"/>
                        </a:rPr>
                        <a:t>%</a:t>
                      </a:r>
                      <a:endParaRPr lang="en-GB" sz="1400" b="0" i="0" u="none" strike="noStrike" dirty="0">
                        <a:effectLst/>
                        <a:latin typeface="+mj-lt"/>
                      </a:endParaRPr>
                    </a:p>
                  </a:txBody>
                  <a:tcPr marL="9525" marR="9525" marT="9525" marB="0" anchor="b"/>
                </a:tc>
                <a:tc>
                  <a:txBody>
                    <a:bodyPr/>
                    <a:lstStyle/>
                    <a:p>
                      <a:pPr algn="r" fontAlgn="b"/>
                      <a:r>
                        <a:rPr lang="en-GB" sz="1400" u="none" strike="noStrike" dirty="0" smtClean="0">
                          <a:effectLst/>
                          <a:latin typeface="+mj-lt"/>
                        </a:rPr>
                        <a:t>72.41%</a:t>
                      </a:r>
                      <a:endParaRPr lang="en-GB" sz="1400" b="0" i="0" u="none" strike="noStrike" dirty="0">
                        <a:effectLst/>
                        <a:latin typeface="+mj-lt"/>
                      </a:endParaRPr>
                    </a:p>
                  </a:txBody>
                  <a:tcPr marL="9525" marR="9525" marT="9525" marB="0" anchor="b"/>
                </a:tc>
                <a:tc>
                  <a:txBody>
                    <a:bodyPr/>
                    <a:lstStyle/>
                    <a:p>
                      <a:pPr algn="r" fontAlgn="b"/>
                      <a:r>
                        <a:rPr lang="en-GB" sz="1400" u="none" strike="noStrike" dirty="0">
                          <a:effectLst/>
                          <a:latin typeface="+mj-lt"/>
                        </a:rPr>
                        <a:t>85%</a:t>
                      </a:r>
                      <a:endParaRPr lang="en-GB" sz="1400" b="0" i="0" u="none" strike="noStrike" dirty="0">
                        <a:effectLst/>
                        <a:latin typeface="+mj-lt"/>
                      </a:endParaRPr>
                    </a:p>
                  </a:txBody>
                  <a:tcPr marL="9525" marR="9525" marT="9525" marB="0" anchor="b"/>
                </a:tc>
                <a:tc>
                  <a:txBody>
                    <a:bodyPr/>
                    <a:lstStyle/>
                    <a:p>
                      <a:pPr algn="r" fontAlgn="b"/>
                      <a:r>
                        <a:rPr lang="en-GB" sz="1400" b="0" i="0" u="none" strike="noStrike" dirty="0">
                          <a:effectLst/>
                          <a:latin typeface="+mj-lt"/>
                        </a:rPr>
                        <a:t>9.81%</a:t>
                      </a:r>
                    </a:p>
                  </a:txBody>
                  <a:tcPr marL="9525" marR="9525" marT="9525" marB="0" anchor="b"/>
                </a:tc>
                <a:tc>
                  <a:txBody>
                    <a:bodyPr/>
                    <a:lstStyle/>
                    <a:p>
                      <a:pPr algn="r" fontAlgn="b"/>
                      <a:r>
                        <a:rPr lang="en-GB" sz="1400" b="0" i="0" u="none" strike="noStrike" dirty="0" smtClean="0">
                          <a:effectLst/>
                          <a:latin typeface="+mj-lt"/>
                        </a:rPr>
                        <a:t>136</a:t>
                      </a:r>
                      <a:endParaRPr lang="en-GB" sz="1400" b="0" i="0" u="none" strike="noStrike" dirty="0">
                        <a:effectLst/>
                        <a:latin typeface="+mj-lt"/>
                      </a:endParaRPr>
                    </a:p>
                  </a:txBody>
                  <a:tcPr marL="9525" marR="9525" marT="9525" marB="0" anchor="b"/>
                </a:tc>
              </a:tr>
              <a:tr h="803337">
                <a:tc gridSpan="9">
                  <a:txBody>
                    <a:bodyPr/>
                    <a:lstStyle/>
                    <a:p>
                      <a:pPr algn="ctr" fontAlgn="b"/>
                      <a:r>
                        <a:rPr lang="en-GB" sz="1400" u="none" strike="noStrike" dirty="0" smtClean="0">
                          <a:effectLst/>
                          <a:latin typeface="+mj-lt"/>
                        </a:rPr>
                        <a:t>* Streamlined ** add 300 psi, Houlet, </a:t>
                      </a:r>
                      <a:r>
                        <a:rPr lang="en-GB" sz="1400" u="none" strike="noStrike" dirty="0" err="1">
                          <a:effectLst/>
                          <a:latin typeface="+mj-lt"/>
                        </a:rPr>
                        <a:t>feedwater</a:t>
                      </a:r>
                      <a:r>
                        <a:rPr lang="en-GB" sz="1400" u="none" strike="noStrike" dirty="0">
                          <a:effectLst/>
                          <a:latin typeface="+mj-lt"/>
                        </a:rPr>
                        <a:t> </a:t>
                      </a:r>
                      <a:r>
                        <a:rPr lang="en-GB" sz="1400" u="none" strike="noStrike" dirty="0" smtClean="0">
                          <a:effectLst/>
                          <a:latin typeface="+mj-lt"/>
                        </a:rPr>
                        <a:t>heater, Lempor *** </a:t>
                      </a:r>
                      <a:r>
                        <a:rPr lang="en-GB" sz="1400" u="none" strike="noStrike" dirty="0">
                          <a:effectLst/>
                          <a:latin typeface="+mj-lt"/>
                        </a:rPr>
                        <a:t>Ditto, 3 cylinder </a:t>
                      </a:r>
                      <a:r>
                        <a:rPr lang="en-GB" sz="1400" u="none" strike="noStrike" dirty="0" smtClean="0">
                          <a:effectLst/>
                          <a:latin typeface="+mj-lt"/>
                        </a:rPr>
                        <a:t>compound, 410 </a:t>
                      </a:r>
                      <a:r>
                        <a:rPr lang="en-GB" sz="1400" u="none" strike="noStrike" dirty="0" err="1" smtClean="0">
                          <a:effectLst/>
                          <a:latin typeface="+mj-lt"/>
                        </a:rPr>
                        <a:t>deg</a:t>
                      </a:r>
                      <a:r>
                        <a:rPr lang="en-GB" sz="1400" u="none" strike="noStrike" dirty="0" smtClean="0">
                          <a:effectLst/>
                          <a:latin typeface="+mj-lt"/>
                        </a:rPr>
                        <a:t> C inlet</a:t>
                      </a:r>
                      <a:endParaRPr lang="en-GB" sz="1400" b="0" i="0" u="none" strike="noStrike" dirty="0">
                        <a:effectLst/>
                        <a:latin typeface="+mj-lt"/>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pPr algn="ctr" fontAlgn="b"/>
                      <a:endParaRPr lang="en-GB" sz="1400" b="0" i="0" u="none" strike="noStrike" dirty="0">
                        <a:effectLst/>
                        <a:latin typeface="+mj-lt"/>
                      </a:endParaRPr>
                    </a:p>
                  </a:txBody>
                  <a:tcPr marL="9525" marR="9525" marT="9525" marB="0" anchor="b"/>
                </a:tc>
              </a:tr>
            </a:tbl>
          </a:graphicData>
        </a:graphic>
      </p:graphicFrame>
    </p:spTree>
    <p:extLst>
      <p:ext uri="{BB962C8B-B14F-4D97-AF65-F5344CB8AC3E}">
        <p14:creationId xmlns:p14="http://schemas.microsoft.com/office/powerpoint/2010/main" val="1330610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Ultimate Design </a:t>
            </a:r>
            <a:r>
              <a:rPr lang="en-GB" dirty="0"/>
              <a:t>C</a:t>
            </a:r>
            <a:r>
              <a:rPr lang="en-GB" dirty="0" smtClean="0"/>
              <a:t>onsiderations</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sz="2800" dirty="0" smtClean="0"/>
              <a:t>A </a:t>
            </a:r>
            <a:r>
              <a:rPr lang="en-GB" sz="2800" dirty="0"/>
              <a:t>series of incremental improvements </a:t>
            </a:r>
            <a:r>
              <a:rPr lang="en-GB" sz="2800" dirty="0" smtClean="0"/>
              <a:t> with proven technology can bring up to 30% more power, </a:t>
            </a:r>
            <a:r>
              <a:rPr lang="en-GB" sz="2800" dirty="0"/>
              <a:t>but </a:t>
            </a:r>
            <a:r>
              <a:rPr lang="en-GB" sz="2800" dirty="0" smtClean="0"/>
              <a:t>may </a:t>
            </a:r>
            <a:r>
              <a:rPr lang="en-GB" sz="2800" dirty="0"/>
              <a:t>involve higher costs or </a:t>
            </a:r>
            <a:r>
              <a:rPr lang="en-GB" sz="2800" dirty="0" smtClean="0"/>
              <a:t>risks than steam </a:t>
            </a:r>
            <a:r>
              <a:rPr lang="en-GB" sz="2800" dirty="0"/>
              <a:t>age designers were </a:t>
            </a:r>
            <a:r>
              <a:rPr lang="en-GB" sz="2800" dirty="0" smtClean="0"/>
              <a:t>prepared </a:t>
            </a:r>
            <a:r>
              <a:rPr lang="en-GB" sz="2800" dirty="0"/>
              <a:t>to take.</a:t>
            </a:r>
            <a:r>
              <a:rPr lang="en-GB" sz="1800" dirty="0"/>
              <a:t> </a:t>
            </a:r>
          </a:p>
          <a:p>
            <a:pPr algn="just"/>
            <a:r>
              <a:rPr lang="en-GB" sz="2800" dirty="0" smtClean="0"/>
              <a:t>Compounding </a:t>
            </a:r>
            <a:r>
              <a:rPr lang="en-GB" sz="2800" dirty="0"/>
              <a:t>could add </a:t>
            </a:r>
            <a:r>
              <a:rPr lang="en-GB" sz="2800" dirty="0" smtClean="0"/>
              <a:t>7-8</a:t>
            </a:r>
            <a:r>
              <a:rPr lang="en-GB" sz="2800" dirty="0"/>
              <a:t>% to this, but there are </a:t>
            </a:r>
            <a:r>
              <a:rPr lang="en-GB" sz="2800" dirty="0" smtClean="0"/>
              <a:t>uncertainties. </a:t>
            </a:r>
          </a:p>
          <a:p>
            <a:pPr algn="just"/>
            <a:r>
              <a:rPr lang="en-GB" sz="2800" dirty="0" smtClean="0"/>
              <a:t>Is </a:t>
            </a:r>
            <a:r>
              <a:rPr lang="en-GB" sz="2800" dirty="0"/>
              <a:t>a 3 cylinder high </a:t>
            </a:r>
            <a:r>
              <a:rPr lang="en-GB" sz="2800" dirty="0" smtClean="0"/>
              <a:t>pressure</a:t>
            </a:r>
            <a:r>
              <a:rPr lang="en-GB" sz="2800" dirty="0"/>
              <a:t> </a:t>
            </a:r>
            <a:r>
              <a:rPr lang="en-GB" sz="2800" dirty="0" smtClean="0"/>
              <a:t>and </a:t>
            </a:r>
            <a:r>
              <a:rPr lang="en-GB" sz="2800" dirty="0"/>
              <a:t>superheat fire tube </a:t>
            </a:r>
            <a:r>
              <a:rPr lang="en-GB" sz="2800" dirty="0" smtClean="0"/>
              <a:t>Hush </a:t>
            </a:r>
            <a:r>
              <a:rPr lang="en-GB" sz="2800" dirty="0"/>
              <a:t>Hush </a:t>
            </a:r>
            <a:r>
              <a:rPr lang="en-GB" sz="2800" dirty="0" smtClean="0"/>
              <a:t>the </a:t>
            </a:r>
            <a:r>
              <a:rPr lang="en-GB" sz="2800" dirty="0"/>
              <a:t>Ultimate</a:t>
            </a:r>
            <a:r>
              <a:rPr lang="en-GB" sz="2800" dirty="0" smtClean="0"/>
              <a:t>?</a:t>
            </a:r>
          </a:p>
          <a:p>
            <a:pPr algn="just"/>
            <a:r>
              <a:rPr lang="en-GB" sz="2800" dirty="0"/>
              <a:t>Lempor has slight </a:t>
            </a:r>
            <a:r>
              <a:rPr lang="en-GB" sz="2800" dirty="0" smtClean="0"/>
              <a:t>efficiency advantages </a:t>
            </a:r>
            <a:r>
              <a:rPr lang="en-GB" sz="2800" dirty="0"/>
              <a:t>over Kylchap, no game changer</a:t>
            </a:r>
            <a:r>
              <a:rPr lang="en-GB" sz="2800" dirty="0" smtClean="0"/>
              <a:t>.</a:t>
            </a:r>
          </a:p>
          <a:p>
            <a:pPr algn="just"/>
            <a:r>
              <a:rPr lang="en-GB" sz="2800" dirty="0" smtClean="0"/>
              <a:t>The maximum power with hand firing means the practical cruise limit is 90mph- faster requires mechanical stoking or oil/gas.</a:t>
            </a:r>
            <a:endParaRPr lang="en-GB" sz="2800" dirty="0"/>
          </a:p>
          <a:p>
            <a:pPr algn="just"/>
            <a:r>
              <a:rPr lang="en-GB" sz="2900" dirty="0" smtClean="0"/>
              <a:t>NB</a:t>
            </a:r>
            <a:r>
              <a:rPr lang="en-GB" sz="2900" dirty="0"/>
              <a:t>. Designs built to a concept, not rooted in operational reality were unsuccessful (E.g. LNER P2, PRR T1, Q2)</a:t>
            </a:r>
          </a:p>
          <a:p>
            <a:endParaRPr lang="en-GB" sz="2900" dirty="0" smtClean="0"/>
          </a:p>
          <a:p>
            <a:endParaRPr lang="en-GB" sz="2800" dirty="0" smtClean="0"/>
          </a:p>
          <a:p>
            <a:pPr marL="0" indent="0">
              <a:buNone/>
            </a:pPr>
            <a:endParaRPr lang="en-GB" sz="2800" dirty="0"/>
          </a:p>
        </p:txBody>
      </p:sp>
    </p:spTree>
    <p:extLst>
      <p:ext uri="{BB962C8B-B14F-4D97-AF65-F5344CB8AC3E}">
        <p14:creationId xmlns:p14="http://schemas.microsoft.com/office/powerpoint/2010/main" val="396665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Objectives</a:t>
            </a:r>
            <a:endParaRPr lang="en-GB" dirty="0"/>
          </a:p>
        </p:txBody>
      </p:sp>
      <p:sp>
        <p:nvSpPr>
          <p:cNvPr id="3" name="Content Placeholder 2"/>
          <p:cNvSpPr>
            <a:spLocks noGrp="1"/>
          </p:cNvSpPr>
          <p:nvPr>
            <p:ph idx="1"/>
          </p:nvPr>
        </p:nvSpPr>
        <p:spPr>
          <a:xfrm>
            <a:off x="467544" y="1916832"/>
            <a:ext cx="8229600" cy="4389120"/>
          </a:xfrm>
        </p:spPr>
        <p:txBody>
          <a:bodyPr>
            <a:noAutofit/>
          </a:bodyPr>
          <a:lstStyle/>
          <a:p>
            <a:pPr algn="just"/>
            <a:r>
              <a:rPr lang="en-GB" sz="1800" dirty="0" smtClean="0"/>
              <a:t>To identify, for steam locomotives: </a:t>
            </a:r>
          </a:p>
          <a:p>
            <a:pPr lvl="1" algn="just"/>
            <a:r>
              <a:rPr lang="en-GB" sz="1800" dirty="0"/>
              <a:t>F</a:t>
            </a:r>
            <a:r>
              <a:rPr lang="en-GB" sz="1800" dirty="0" smtClean="0"/>
              <a:t>actors that influence their drawbar efficiencies and power .</a:t>
            </a:r>
          </a:p>
          <a:p>
            <a:pPr lvl="1" algn="just"/>
            <a:r>
              <a:rPr lang="en-GB" sz="1800" dirty="0"/>
              <a:t>A</a:t>
            </a:r>
            <a:r>
              <a:rPr lang="en-GB" sz="1800" dirty="0" smtClean="0"/>
              <a:t>vailable technologies that could make a big difference.</a:t>
            </a:r>
          </a:p>
          <a:p>
            <a:pPr lvl="1" algn="just"/>
            <a:r>
              <a:rPr lang="en-GB" sz="1800" dirty="0" smtClean="0"/>
              <a:t>The scope to  improve existing types and create better designs.</a:t>
            </a:r>
          </a:p>
          <a:p>
            <a:pPr lvl="1" algn="just"/>
            <a:r>
              <a:rPr lang="en-GB" sz="1800" dirty="0" smtClean="0"/>
              <a:t>The limit of the possible with fire tube boilers- the Ultimate.</a:t>
            </a:r>
          </a:p>
          <a:p>
            <a:pPr algn="just"/>
            <a:r>
              <a:rPr lang="en-GB" sz="1800" dirty="0" smtClean="0"/>
              <a:t>Focus is main line types, but principles apply to smaller scales.</a:t>
            </a:r>
          </a:p>
          <a:p>
            <a:pPr marL="274320" lvl="1" indent="-274320" algn="just">
              <a:buClr>
                <a:schemeClr val="accent3"/>
              </a:buClr>
              <a:buSzPct val="95000"/>
            </a:pPr>
            <a:r>
              <a:rPr lang="en-GB" sz="1800" dirty="0" smtClean="0"/>
              <a:t>Note: Improved </a:t>
            </a:r>
            <a:r>
              <a:rPr lang="en-GB" sz="1800" dirty="0"/>
              <a:t>Efficiency </a:t>
            </a:r>
            <a:r>
              <a:rPr lang="en-GB" sz="1800" dirty="0" smtClean="0"/>
              <a:t>and power was </a:t>
            </a:r>
            <a:r>
              <a:rPr lang="en-GB" sz="1800" dirty="0"/>
              <a:t>a consistent design </a:t>
            </a:r>
            <a:r>
              <a:rPr lang="en-GB" sz="1800" dirty="0" smtClean="0"/>
              <a:t>for 125 years!- no lack of </a:t>
            </a:r>
            <a:r>
              <a:rPr lang="en-GB" sz="1800" dirty="0"/>
              <a:t>c</a:t>
            </a:r>
            <a:r>
              <a:rPr lang="en-GB" sz="1800" dirty="0" smtClean="0"/>
              <a:t>reative genius or effort, just no reliable quantitative theory.</a:t>
            </a:r>
            <a:r>
              <a:rPr lang="en-GB" sz="1800" dirty="0"/>
              <a:t> </a:t>
            </a:r>
            <a:endParaRPr lang="en-GB" sz="1800" dirty="0" smtClean="0"/>
          </a:p>
          <a:p>
            <a:pPr marL="274320" lvl="1" indent="-274320" algn="just">
              <a:buClr>
                <a:schemeClr val="accent3"/>
              </a:buClr>
              <a:buSzPct val="95000"/>
            </a:pPr>
            <a:r>
              <a:rPr lang="en-GB" sz="1800" dirty="0" smtClean="0"/>
              <a:t>Better </a:t>
            </a:r>
            <a:r>
              <a:rPr lang="en-GB" sz="1800" dirty="0"/>
              <a:t>Efficiency made a big difference  in the 1930s. At 4000lb/hr hard coal: </a:t>
            </a:r>
          </a:p>
          <a:p>
            <a:pPr marL="548640" lvl="2" indent="-274320" algn="just">
              <a:buClr>
                <a:schemeClr val="accent3"/>
              </a:buClr>
              <a:buSzPct val="95000"/>
            </a:pPr>
            <a:r>
              <a:rPr lang="en-GB" sz="1800" dirty="0"/>
              <a:t>A </a:t>
            </a:r>
            <a:r>
              <a:rPr lang="en-GB" sz="1800" dirty="0" smtClean="0"/>
              <a:t>low </a:t>
            </a:r>
            <a:r>
              <a:rPr lang="en-GB" sz="1800" dirty="0"/>
              <a:t>superheat Castle (1923) </a:t>
            </a:r>
            <a:r>
              <a:rPr lang="en-GB" sz="1800" dirty="0" smtClean="0"/>
              <a:t> delivers  ca. </a:t>
            </a:r>
            <a:r>
              <a:rPr lang="en-GB" sz="1800" dirty="0"/>
              <a:t>1490/1020 IHP/EDHP at 70 mph. </a:t>
            </a:r>
          </a:p>
          <a:p>
            <a:pPr marL="548640" lvl="2" indent="-274320" algn="just">
              <a:buClr>
                <a:schemeClr val="accent3"/>
              </a:buClr>
              <a:buSzPct val="95000"/>
            </a:pPr>
            <a:r>
              <a:rPr lang="en-GB" sz="1800" dirty="0"/>
              <a:t>A streamlined, high superheat, wide grate Kylchap A4 (1938) </a:t>
            </a:r>
            <a:r>
              <a:rPr lang="en-GB" sz="1800" dirty="0" smtClean="0"/>
              <a:t>ca. </a:t>
            </a:r>
            <a:r>
              <a:rPr lang="en-GB" sz="1800" dirty="0"/>
              <a:t>2190/1720. </a:t>
            </a:r>
          </a:p>
          <a:p>
            <a:pPr marL="274320" lvl="1" indent="-274320" algn="just">
              <a:buClr>
                <a:schemeClr val="accent3"/>
              </a:buClr>
              <a:buSzPct val="95000"/>
            </a:pPr>
            <a:r>
              <a:rPr lang="en-GB" sz="1800" dirty="0" smtClean="0"/>
              <a:t>In the 1950s, BR </a:t>
            </a:r>
            <a:r>
              <a:rPr lang="en-GB" sz="1800" dirty="0"/>
              <a:t>didn’t want more power, but </a:t>
            </a:r>
            <a:r>
              <a:rPr lang="en-GB" sz="1800" dirty="0" smtClean="0"/>
              <a:t>better efficiency to </a:t>
            </a:r>
            <a:r>
              <a:rPr lang="en-GB" sz="1800" dirty="0"/>
              <a:t>do the same work more cheaply. </a:t>
            </a:r>
          </a:p>
          <a:p>
            <a:pPr algn="just"/>
            <a:endParaRPr lang="en-GB" sz="1800" dirty="0"/>
          </a:p>
        </p:txBody>
      </p:sp>
    </p:spTree>
    <p:extLst>
      <p:ext uri="{BB962C8B-B14F-4D97-AF65-F5344CB8AC3E}">
        <p14:creationId xmlns:p14="http://schemas.microsoft.com/office/powerpoint/2010/main" val="422273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19256" cy="722344"/>
          </a:xfrm>
        </p:spPr>
        <p:txBody>
          <a:bodyPr>
            <a:noAutofit/>
          </a:bodyPr>
          <a:lstStyle/>
          <a:p>
            <a:r>
              <a:rPr lang="en-GB" sz="4000" dirty="0" smtClean="0"/>
              <a:t>An Ultimate UK Express Steam Concept</a:t>
            </a:r>
            <a:endParaRPr lang="en-GB" sz="4000" dirty="0"/>
          </a:p>
        </p:txBody>
      </p:sp>
      <p:sp>
        <p:nvSpPr>
          <p:cNvPr id="3" name="Content Placeholder 2"/>
          <p:cNvSpPr>
            <a:spLocks noGrp="1"/>
          </p:cNvSpPr>
          <p:nvPr>
            <p:ph idx="1"/>
          </p:nvPr>
        </p:nvSpPr>
        <p:spPr/>
        <p:txBody>
          <a:bodyPr>
            <a:normAutofit fontScale="70000" lnSpcReduction="20000"/>
          </a:bodyPr>
          <a:lstStyle/>
          <a:p>
            <a:r>
              <a:rPr lang="en-GB" b="1" dirty="0" smtClean="0"/>
              <a:t>An upgraded A1 design, </a:t>
            </a:r>
            <a:r>
              <a:rPr lang="en-GB" dirty="0" smtClean="0"/>
              <a:t>60164, powerful and robust enough to deliver consistent 90mph running, with long operating range, utterly reliable, low maintenance, friendly footplate. The ‘Go </a:t>
            </a:r>
            <a:r>
              <a:rPr lang="en-GB" dirty="0"/>
              <a:t>T</a:t>
            </a:r>
            <a:r>
              <a:rPr lang="en-GB" dirty="0" smtClean="0"/>
              <a:t>o’ machine.</a:t>
            </a:r>
          </a:p>
          <a:p>
            <a:r>
              <a:rPr lang="en-GB" b="1" dirty="0" smtClean="0"/>
              <a:t>Higher efficiency achieved</a:t>
            </a:r>
            <a:r>
              <a:rPr lang="en-GB" dirty="0" smtClean="0"/>
              <a:t> as outlined above, (Thanks  Mr. Woodard, Lima, 1925, M Chapelon, Sir NG, 1930s) but:</a:t>
            </a:r>
          </a:p>
          <a:p>
            <a:pPr lvl="1"/>
            <a:r>
              <a:rPr lang="en-GB" b="1" dirty="0" smtClean="0"/>
              <a:t>No </a:t>
            </a:r>
            <a:r>
              <a:rPr lang="en-GB" b="1" dirty="0" err="1" smtClean="0"/>
              <a:t>Crosti</a:t>
            </a:r>
            <a:r>
              <a:rPr lang="en-GB" b="1" dirty="0" smtClean="0"/>
              <a:t> </a:t>
            </a:r>
            <a:r>
              <a:rPr lang="en-GB" dirty="0"/>
              <a:t>(Aesthetics</a:t>
            </a:r>
            <a:r>
              <a:rPr lang="en-GB" dirty="0" smtClean="0"/>
              <a:t>!)</a:t>
            </a:r>
            <a:r>
              <a:rPr lang="en-GB" b="1" dirty="0"/>
              <a:t> </a:t>
            </a:r>
            <a:endParaRPr lang="en-GB" b="1" dirty="0" smtClean="0"/>
          </a:p>
          <a:p>
            <a:pPr lvl="1"/>
            <a:r>
              <a:rPr lang="en-GB" b="1" dirty="0" smtClean="0"/>
              <a:t>Hush </a:t>
            </a:r>
            <a:r>
              <a:rPr lang="en-GB" b="1" dirty="0"/>
              <a:t>Hush Compound </a:t>
            </a:r>
            <a:r>
              <a:rPr lang="en-GB" dirty="0"/>
              <a:t>a bridge too far? (Sorry, M. Chapelon, Sir  NG</a:t>
            </a:r>
            <a:r>
              <a:rPr lang="en-GB" dirty="0" smtClean="0"/>
              <a:t>.)</a:t>
            </a:r>
          </a:p>
          <a:p>
            <a:r>
              <a:rPr lang="en-GB" b="1" dirty="0" smtClean="0"/>
              <a:t>Built like </a:t>
            </a:r>
            <a:r>
              <a:rPr lang="en-GB" b="1" dirty="0"/>
              <a:t>a </a:t>
            </a:r>
            <a:r>
              <a:rPr lang="en-GB" b="1" dirty="0" smtClean="0"/>
              <a:t>tank</a:t>
            </a:r>
          </a:p>
          <a:p>
            <a:pPr lvl="1"/>
            <a:r>
              <a:rPr lang="en-GB" dirty="0" smtClean="0"/>
              <a:t>High </a:t>
            </a:r>
            <a:r>
              <a:rPr lang="en-GB" dirty="0"/>
              <a:t>mechanical </a:t>
            </a:r>
            <a:r>
              <a:rPr lang="en-GB" dirty="0" smtClean="0"/>
              <a:t>robustness, low servicing. (N&amp;W </a:t>
            </a:r>
            <a:r>
              <a:rPr lang="en-GB" dirty="0"/>
              <a:t>1950</a:t>
            </a:r>
            <a:r>
              <a:rPr lang="en-GB" dirty="0" smtClean="0"/>
              <a:t>)- higher weight might require 4-6-4. (W1/2 60701?). NB tender to firebox distance too far on W1!</a:t>
            </a:r>
          </a:p>
          <a:p>
            <a:r>
              <a:rPr lang="en-GB" b="1" dirty="0" smtClean="0"/>
              <a:t>Uses components from existing designs</a:t>
            </a:r>
            <a:r>
              <a:rPr lang="en-GB" dirty="0" smtClean="0"/>
              <a:t>, upgraded when necessary. </a:t>
            </a:r>
          </a:p>
          <a:p>
            <a:r>
              <a:rPr lang="en-GB" b="1" dirty="0" smtClean="0"/>
              <a:t>Traction control. </a:t>
            </a:r>
            <a:r>
              <a:rPr lang="en-GB" dirty="0" smtClean="0"/>
              <a:t>High TE</a:t>
            </a:r>
            <a:r>
              <a:rPr lang="en-GB" b="1" dirty="0" smtClean="0"/>
              <a:t>, </a:t>
            </a:r>
            <a:r>
              <a:rPr lang="en-GB" dirty="0"/>
              <a:t>o</a:t>
            </a:r>
            <a:r>
              <a:rPr lang="en-GB" dirty="0" smtClean="0"/>
              <a:t>ut of the traps like a rocket.</a:t>
            </a:r>
            <a:endParaRPr lang="en-GB" dirty="0"/>
          </a:p>
          <a:p>
            <a:r>
              <a:rPr lang="en-GB" b="1" dirty="0" smtClean="0"/>
              <a:t>Oil/gas/hydrogen</a:t>
            </a:r>
            <a:r>
              <a:rPr lang="en-GB" dirty="0" smtClean="0"/>
              <a:t> fuelled to simplify servicing? No coal, so less efficient?</a:t>
            </a:r>
          </a:p>
          <a:p>
            <a:r>
              <a:rPr lang="en-GB" b="1" dirty="0" smtClean="0"/>
              <a:t>Large tender </a:t>
            </a:r>
            <a:r>
              <a:rPr lang="en-GB" dirty="0" smtClean="0"/>
              <a:t>to accommodate extra supplies for 200 miles, and hotel power.</a:t>
            </a:r>
          </a:p>
          <a:p>
            <a:r>
              <a:rPr lang="en-GB" b="1" dirty="0" smtClean="0"/>
              <a:t>Massive emotional appeal </a:t>
            </a:r>
            <a:r>
              <a:rPr lang="en-GB" dirty="0" smtClean="0"/>
              <a:t>beyond this rational case</a:t>
            </a:r>
            <a:r>
              <a:rPr lang="en-GB" b="1" dirty="0" smtClean="0"/>
              <a:t> </a:t>
            </a:r>
            <a:r>
              <a:rPr lang="en-GB" dirty="0" smtClean="0"/>
              <a:t>to secure funds i.e. not 60701!</a:t>
            </a:r>
          </a:p>
        </p:txBody>
      </p:sp>
    </p:spTree>
    <p:extLst>
      <p:ext uri="{BB962C8B-B14F-4D97-AF65-F5344CB8AC3E}">
        <p14:creationId xmlns:p14="http://schemas.microsoft.com/office/powerpoint/2010/main" val="2467903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Capability of this Ultimate UK simple.</a:t>
            </a:r>
            <a:endParaRPr lang="en-GB" sz="4000" dirty="0"/>
          </a:p>
        </p:txBody>
      </p:sp>
      <p:sp>
        <p:nvSpPr>
          <p:cNvPr id="3" name="Content Placeholder 2"/>
          <p:cNvSpPr>
            <a:spLocks noGrp="1"/>
          </p:cNvSpPr>
          <p:nvPr>
            <p:ph idx="1"/>
          </p:nvPr>
        </p:nvSpPr>
        <p:spPr/>
        <p:txBody>
          <a:bodyPr>
            <a:normAutofit fontScale="77500" lnSpcReduction="20000"/>
          </a:bodyPr>
          <a:lstStyle/>
          <a:p>
            <a:pPr algn="just"/>
            <a:r>
              <a:rPr lang="en-GB" dirty="0" smtClean="0"/>
              <a:t>At a </a:t>
            </a:r>
            <a:r>
              <a:rPr lang="en-GB" dirty="0"/>
              <a:t>maximum </a:t>
            </a:r>
            <a:r>
              <a:rPr lang="en-GB" dirty="0" smtClean="0"/>
              <a:t>hand fired coal </a:t>
            </a:r>
            <a:r>
              <a:rPr lang="en-GB" dirty="0"/>
              <a:t>rate of 5500lb/hr </a:t>
            </a:r>
            <a:r>
              <a:rPr lang="en-GB" dirty="0" smtClean="0"/>
              <a:t>, 60164 could sustain 2900-3000 IHP, more short term through </a:t>
            </a:r>
            <a:r>
              <a:rPr lang="en-GB" dirty="0"/>
              <a:t>boiler </a:t>
            </a:r>
            <a:r>
              <a:rPr lang="en-GB" dirty="0" smtClean="0"/>
              <a:t>mortgage. This  </a:t>
            </a:r>
            <a:r>
              <a:rPr lang="en-GB" dirty="0"/>
              <a:t>not </a:t>
            </a:r>
            <a:r>
              <a:rPr lang="en-GB" dirty="0" smtClean="0"/>
              <a:t>a realistic estimate </a:t>
            </a:r>
            <a:r>
              <a:rPr lang="en-GB" dirty="0"/>
              <a:t>of </a:t>
            </a:r>
            <a:r>
              <a:rPr lang="en-GB" dirty="0" smtClean="0"/>
              <a:t>daily capability, nor does 90mph running need it!</a:t>
            </a:r>
            <a:endParaRPr lang="en-GB" dirty="0"/>
          </a:p>
          <a:p>
            <a:pPr algn="just"/>
            <a:r>
              <a:rPr lang="en-GB" dirty="0" smtClean="0"/>
              <a:t>At a realistic firing at </a:t>
            </a:r>
            <a:r>
              <a:rPr lang="en-GB" dirty="0"/>
              <a:t>ca 3700lb/hr Blidworth type </a:t>
            </a:r>
            <a:r>
              <a:rPr lang="en-GB" dirty="0" smtClean="0"/>
              <a:t>coal, ca 2100IHP, 60163+13 could get to York in 2’25” with </a:t>
            </a:r>
            <a:r>
              <a:rPr lang="en-GB" dirty="0"/>
              <a:t>a 90 mph </a:t>
            </a:r>
            <a:r>
              <a:rPr lang="en-GB" dirty="0" smtClean="0"/>
              <a:t>limit, average 78mph (current semi fast schedule). Do you want to subject 60163 to this? </a:t>
            </a:r>
          </a:p>
          <a:p>
            <a:pPr algn="just"/>
            <a:r>
              <a:rPr lang="en-GB" dirty="0" smtClean="0"/>
              <a:t>60164 could achieve this with ca. </a:t>
            </a:r>
            <a:r>
              <a:rPr lang="en-GB" dirty="0"/>
              <a:t>6</a:t>
            </a:r>
            <a:r>
              <a:rPr lang="en-GB" dirty="0" smtClean="0"/>
              <a:t>00lb/hr less, or go </a:t>
            </a:r>
            <a:r>
              <a:rPr lang="en-GB" dirty="0"/>
              <a:t>9</a:t>
            </a:r>
            <a:r>
              <a:rPr lang="en-GB" dirty="0" smtClean="0"/>
              <a:t> minutes faster on the same coal. No UK locomotive has ever run this hard, this fast for this long! Only the MILW 4-6-4s and 4-4-2s have. Robust design essential.</a:t>
            </a:r>
          </a:p>
          <a:p>
            <a:pPr algn="just"/>
            <a:r>
              <a:rPr lang="en-GB" dirty="0" smtClean="0"/>
              <a:t>In this fantasy, it could go 5 minutes faster still with a 100mph limit (86mph average), burning 500lb/hr more coal</a:t>
            </a:r>
            <a:r>
              <a:rPr lang="en-GB" dirty="0"/>
              <a:t>. </a:t>
            </a:r>
            <a:endParaRPr lang="en-GB" dirty="0" smtClean="0"/>
          </a:p>
          <a:p>
            <a:pPr algn="just"/>
            <a:r>
              <a:rPr lang="en-GB" dirty="0" smtClean="0"/>
              <a:t>Or climb </a:t>
            </a:r>
            <a:r>
              <a:rPr lang="en-GB" dirty="0" err="1" smtClean="0"/>
              <a:t>Shap</a:t>
            </a:r>
            <a:r>
              <a:rPr lang="en-GB" dirty="0" smtClean="0"/>
              <a:t> in 34 minutes from Carnforth, minimum 50 mph. </a:t>
            </a:r>
          </a:p>
          <a:p>
            <a:pPr algn="just"/>
            <a:r>
              <a:rPr lang="en-GB" dirty="0" smtClean="0"/>
              <a:t>In my view, the operational case for</a:t>
            </a:r>
            <a:r>
              <a:rPr lang="en-GB" dirty="0"/>
              <a:t> </a:t>
            </a:r>
            <a:r>
              <a:rPr lang="en-GB" dirty="0" smtClean="0"/>
              <a:t> such a more powerful new build is more about reserve and robustness than faster performance.</a:t>
            </a:r>
          </a:p>
        </p:txBody>
      </p:sp>
    </p:spTree>
    <p:extLst>
      <p:ext uri="{BB962C8B-B14F-4D97-AF65-F5344CB8AC3E}">
        <p14:creationId xmlns:p14="http://schemas.microsoft.com/office/powerpoint/2010/main" val="381130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Improving </a:t>
            </a:r>
            <a:r>
              <a:rPr lang="en-GB" dirty="0"/>
              <a:t>S</a:t>
            </a:r>
            <a:r>
              <a:rPr lang="en-GB" dirty="0" smtClean="0"/>
              <a:t>maller </a:t>
            </a:r>
            <a:r>
              <a:rPr lang="en-GB" dirty="0"/>
              <a:t>C</a:t>
            </a:r>
            <a:r>
              <a:rPr lang="en-GB" dirty="0" smtClean="0"/>
              <a:t>lass Outputs</a:t>
            </a:r>
            <a:endParaRPr lang="en-GB" dirty="0"/>
          </a:p>
        </p:txBody>
      </p:sp>
      <p:sp>
        <p:nvSpPr>
          <p:cNvPr id="3" name="Content Placeholder 2"/>
          <p:cNvSpPr>
            <a:spLocks noGrp="1"/>
          </p:cNvSpPr>
          <p:nvPr>
            <p:ph idx="1"/>
          </p:nvPr>
        </p:nvSpPr>
        <p:spPr/>
        <p:txBody>
          <a:bodyPr>
            <a:normAutofit fontScale="77500" lnSpcReduction="20000"/>
          </a:bodyPr>
          <a:lstStyle/>
          <a:p>
            <a:r>
              <a:rPr lang="en-GB" dirty="0"/>
              <a:t>Increasing efficiency via the measures described above are one option.</a:t>
            </a:r>
          </a:p>
          <a:p>
            <a:r>
              <a:rPr lang="en-GB" dirty="0" smtClean="0"/>
              <a:t>Power of current designs can be </a:t>
            </a:r>
            <a:r>
              <a:rPr lang="en-GB" dirty="0"/>
              <a:t>improved most easily by </a:t>
            </a:r>
            <a:r>
              <a:rPr lang="en-GB" dirty="0" smtClean="0"/>
              <a:t>ca. 10% by a 10% increase in boiler pressure if:</a:t>
            </a:r>
          </a:p>
          <a:p>
            <a:pPr lvl="1"/>
            <a:r>
              <a:rPr lang="en-GB" dirty="0" smtClean="0"/>
              <a:t>They are operating at less than the economic boiler limit in 25/60, say, &lt;600lbs/</a:t>
            </a:r>
            <a:r>
              <a:rPr lang="en-GB" dirty="0" err="1" smtClean="0"/>
              <a:t>sqft</a:t>
            </a:r>
            <a:r>
              <a:rPr lang="en-GB" dirty="0" smtClean="0"/>
              <a:t>/hr and</a:t>
            </a:r>
          </a:p>
          <a:p>
            <a:pPr lvl="1"/>
            <a:r>
              <a:rPr lang="en-GB" dirty="0" smtClean="0"/>
              <a:t>Adhesion ratio is well above, say, 4.4. </a:t>
            </a:r>
          </a:p>
          <a:p>
            <a:r>
              <a:rPr lang="en-GB" dirty="0"/>
              <a:t>T</a:t>
            </a:r>
            <a:r>
              <a:rPr lang="en-GB" dirty="0" smtClean="0"/>
              <a:t>he  KA, Patriot and Clan can be improved this way. And Flying Scotsman(!).</a:t>
            </a:r>
          </a:p>
          <a:p>
            <a:r>
              <a:rPr lang="en-GB" dirty="0" smtClean="0"/>
              <a:t>If this compromises adhesion ratio, mitigate </a:t>
            </a:r>
            <a:r>
              <a:rPr lang="en-GB" dirty="0"/>
              <a:t>by limiting maximum cut off (e.g. Lima, Santa </a:t>
            </a:r>
            <a:r>
              <a:rPr lang="en-GB" dirty="0" smtClean="0"/>
              <a:t>Fe) </a:t>
            </a:r>
            <a:r>
              <a:rPr lang="en-GB" dirty="0"/>
              <a:t>(George V</a:t>
            </a:r>
            <a:r>
              <a:rPr lang="en-GB" dirty="0" smtClean="0"/>
              <a:t>?) or reducing cylinder diameter.</a:t>
            </a:r>
          </a:p>
          <a:p>
            <a:r>
              <a:rPr lang="en-GB" dirty="0" smtClean="0"/>
              <a:t>Some move in this direction might be possible for other designs</a:t>
            </a:r>
            <a:r>
              <a:rPr lang="en-GB" dirty="0"/>
              <a:t>.</a:t>
            </a:r>
            <a:endParaRPr lang="en-GB" dirty="0" smtClean="0"/>
          </a:p>
          <a:p>
            <a:r>
              <a:rPr lang="en-GB" dirty="0" smtClean="0"/>
              <a:t>Increasing steam lap and reducing back pressure also help e.g. changing the very narrow Jubilee exhaust to a DC improved power by about 9%- why did the LMS not do this!? Fear of burning more coal? Could get 15% more power with ‘no one would know’ changes.</a:t>
            </a:r>
          </a:p>
          <a:p>
            <a:pPr marL="0" indent="0">
              <a:buNone/>
            </a:pPr>
            <a:endParaRPr lang="en-GB" dirty="0"/>
          </a:p>
        </p:txBody>
      </p:sp>
    </p:spTree>
    <p:extLst>
      <p:ext uri="{BB962C8B-B14F-4D97-AF65-F5344CB8AC3E}">
        <p14:creationId xmlns:p14="http://schemas.microsoft.com/office/powerpoint/2010/main" val="240715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What then should be the ASTT’s focus?</a:t>
            </a:r>
            <a:endParaRPr lang="en-GB" sz="4000" dirty="0"/>
          </a:p>
        </p:txBody>
      </p:sp>
      <p:sp>
        <p:nvSpPr>
          <p:cNvPr id="3" name="Content Placeholder 2"/>
          <p:cNvSpPr>
            <a:spLocks noGrp="1"/>
          </p:cNvSpPr>
          <p:nvPr>
            <p:ph idx="1"/>
          </p:nvPr>
        </p:nvSpPr>
        <p:spPr/>
        <p:txBody>
          <a:bodyPr>
            <a:normAutofit fontScale="77500" lnSpcReduction="20000"/>
          </a:bodyPr>
          <a:lstStyle/>
          <a:p>
            <a:r>
              <a:rPr lang="en-GB" b="1" dirty="0"/>
              <a:t>Emotion and nostalgia </a:t>
            </a:r>
            <a:r>
              <a:rPr lang="en-GB" dirty="0"/>
              <a:t>are the money spinners and trump rational behaviour on new designs. Go with the flow.</a:t>
            </a:r>
          </a:p>
          <a:p>
            <a:r>
              <a:rPr lang="en-GB" b="1" dirty="0" smtClean="0"/>
              <a:t>The ultimate Class 8/9 express design </a:t>
            </a:r>
            <a:r>
              <a:rPr lang="en-GB" dirty="0" smtClean="0"/>
              <a:t>to give more reserve with 90 mph running? Tornado 2 20 years on? </a:t>
            </a:r>
          </a:p>
          <a:p>
            <a:r>
              <a:rPr lang="en-GB" b="1" dirty="0" smtClean="0"/>
              <a:t>Detail design improvements and more power for smaller main line classes, </a:t>
            </a:r>
            <a:r>
              <a:rPr lang="en-GB" dirty="0" smtClean="0"/>
              <a:t>new builds and originals - looks worthwhile, and a number of options can be explored to deliver this.</a:t>
            </a:r>
          </a:p>
          <a:p>
            <a:r>
              <a:rPr lang="en-GB" b="1" dirty="0" smtClean="0"/>
              <a:t>A super BR4 </a:t>
            </a:r>
            <a:r>
              <a:rPr lang="en-GB" dirty="0" smtClean="0"/>
              <a:t>for tourist lines? Any interest now? Not Bantam LGBT!</a:t>
            </a:r>
          </a:p>
          <a:p>
            <a:r>
              <a:rPr lang="en-GB" b="1" dirty="0" smtClean="0"/>
              <a:t>Ease </a:t>
            </a:r>
            <a:r>
              <a:rPr lang="en-GB" b="1" dirty="0"/>
              <a:t>of </a:t>
            </a:r>
            <a:r>
              <a:rPr lang="en-GB" b="1" dirty="0" smtClean="0"/>
              <a:t>maintenance, reliability and safe operation.</a:t>
            </a:r>
            <a:r>
              <a:rPr lang="en-GB" dirty="0" smtClean="0"/>
              <a:t> </a:t>
            </a:r>
            <a:r>
              <a:rPr lang="en-GB" dirty="0"/>
              <a:t>Are </a:t>
            </a:r>
            <a:r>
              <a:rPr lang="en-GB" dirty="0" smtClean="0"/>
              <a:t>these the greatest </a:t>
            </a:r>
            <a:r>
              <a:rPr lang="en-GB" dirty="0"/>
              <a:t>prizes</a:t>
            </a:r>
            <a:r>
              <a:rPr lang="en-GB" dirty="0" smtClean="0"/>
              <a:t>? How good are we? Should we research?</a:t>
            </a:r>
          </a:p>
          <a:p>
            <a:r>
              <a:rPr lang="en-GB" b="1" dirty="0"/>
              <a:t>Cost saving efficiency </a:t>
            </a:r>
            <a:r>
              <a:rPr lang="en-GB" dirty="0"/>
              <a:t>not a goal for one of a kind classes</a:t>
            </a:r>
            <a:r>
              <a:rPr lang="en-GB" dirty="0" smtClean="0"/>
              <a:t>. Delivery is.</a:t>
            </a:r>
            <a:endParaRPr lang="en-GB" dirty="0"/>
          </a:p>
          <a:p>
            <a:r>
              <a:rPr lang="en-GB" b="1" dirty="0" smtClean="0"/>
              <a:t>Explore </a:t>
            </a:r>
            <a:r>
              <a:rPr lang="en-GB" b="1" dirty="0"/>
              <a:t>radical ideas </a:t>
            </a:r>
            <a:r>
              <a:rPr lang="en-GB" dirty="0"/>
              <a:t>in a lower risk narrow gauge </a:t>
            </a:r>
            <a:r>
              <a:rPr lang="en-GB" dirty="0" smtClean="0"/>
              <a:t>not </a:t>
            </a:r>
            <a:r>
              <a:rPr lang="en-GB" dirty="0"/>
              <a:t>main line </a:t>
            </a:r>
            <a:r>
              <a:rPr lang="en-GB" dirty="0" smtClean="0"/>
              <a:t>environment where development costs and risks too high?</a:t>
            </a:r>
          </a:p>
          <a:p>
            <a:r>
              <a:rPr lang="en-GB" b="1" dirty="0"/>
              <a:t>M</a:t>
            </a:r>
            <a:r>
              <a:rPr lang="en-GB" b="1" dirty="0" smtClean="0"/>
              <a:t>aintain the skill </a:t>
            </a:r>
            <a:r>
              <a:rPr lang="en-GB" b="1" dirty="0"/>
              <a:t>base </a:t>
            </a:r>
            <a:r>
              <a:rPr lang="en-GB" dirty="0"/>
              <a:t>-</a:t>
            </a:r>
            <a:r>
              <a:rPr lang="en-GB" dirty="0" smtClean="0"/>
              <a:t> </a:t>
            </a:r>
            <a:r>
              <a:rPr lang="en-GB" dirty="0"/>
              <a:t>is </a:t>
            </a:r>
            <a:r>
              <a:rPr lang="en-GB" dirty="0" smtClean="0"/>
              <a:t>this the </a:t>
            </a:r>
            <a:r>
              <a:rPr lang="en-GB" dirty="0"/>
              <a:t>real </a:t>
            </a:r>
            <a:r>
              <a:rPr lang="en-GB" dirty="0" smtClean="0"/>
              <a:t>challenge?</a:t>
            </a:r>
            <a:endParaRPr lang="en-GB" dirty="0"/>
          </a:p>
          <a:p>
            <a:pPr marL="0" indent="0">
              <a:buNone/>
            </a:pPr>
            <a:endParaRPr lang="en-GB" dirty="0"/>
          </a:p>
        </p:txBody>
      </p:sp>
    </p:spTree>
    <p:extLst>
      <p:ext uri="{BB962C8B-B14F-4D97-AF65-F5344CB8AC3E}">
        <p14:creationId xmlns:p14="http://schemas.microsoft.com/office/powerpoint/2010/main" val="1683131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ASTT focus</a:t>
            </a:r>
            <a:endParaRPr lang="en-GB" dirty="0"/>
          </a:p>
        </p:txBody>
      </p:sp>
      <p:sp>
        <p:nvSpPr>
          <p:cNvPr id="3" name="Text Placeholder 2"/>
          <p:cNvSpPr>
            <a:spLocks noGrp="1"/>
          </p:cNvSpPr>
          <p:nvPr>
            <p:ph type="body" idx="1"/>
          </p:nvPr>
        </p:nvSpPr>
        <p:spPr/>
        <p:txBody>
          <a:bodyPr/>
          <a:lstStyle/>
          <a:p>
            <a:r>
              <a:rPr lang="en-GB" dirty="0" smtClean="0"/>
              <a:t>Present</a:t>
            </a:r>
            <a:endParaRPr lang="en-GB" dirty="0"/>
          </a:p>
        </p:txBody>
      </p:sp>
      <p:sp>
        <p:nvSpPr>
          <p:cNvPr id="4" name="Text Placeholder 3"/>
          <p:cNvSpPr>
            <a:spLocks noGrp="1"/>
          </p:cNvSpPr>
          <p:nvPr>
            <p:ph type="body" sz="half" idx="3"/>
          </p:nvPr>
        </p:nvSpPr>
        <p:spPr/>
        <p:txBody>
          <a:bodyPr/>
          <a:lstStyle/>
          <a:p>
            <a:r>
              <a:rPr lang="en-GB" dirty="0" smtClean="0"/>
              <a:t>Future?</a:t>
            </a:r>
            <a:endParaRPr lang="en-GB" dirty="0"/>
          </a:p>
        </p:txBody>
      </p:sp>
      <p:sp>
        <p:nvSpPr>
          <p:cNvPr id="5" name="Content Placeholder 4"/>
          <p:cNvSpPr>
            <a:spLocks noGrp="1"/>
          </p:cNvSpPr>
          <p:nvPr>
            <p:ph sz="quarter" idx="2"/>
          </p:nvPr>
        </p:nvSpPr>
        <p:spPr/>
        <p:txBody>
          <a:bodyPr/>
          <a:lstStyle/>
          <a:p>
            <a:r>
              <a:rPr lang="en-GB" dirty="0" smtClean="0"/>
              <a:t>Passion</a:t>
            </a:r>
          </a:p>
          <a:p>
            <a:r>
              <a:rPr lang="en-GB" dirty="0" smtClean="0"/>
              <a:t>Knowledge</a:t>
            </a:r>
          </a:p>
          <a:p>
            <a:r>
              <a:rPr lang="en-GB" dirty="0" smtClean="0"/>
              <a:t>No money</a:t>
            </a:r>
          </a:p>
          <a:p>
            <a:r>
              <a:rPr lang="en-GB" dirty="0" smtClean="0"/>
              <a:t>Research</a:t>
            </a:r>
          </a:p>
          <a:p>
            <a:r>
              <a:rPr lang="en-GB" dirty="0" smtClean="0"/>
              <a:t>Advice</a:t>
            </a:r>
          </a:p>
          <a:p>
            <a:r>
              <a:rPr lang="en-GB" dirty="0" smtClean="0"/>
              <a:t>Advocacy</a:t>
            </a:r>
          </a:p>
          <a:p>
            <a:r>
              <a:rPr lang="en-GB" dirty="0" smtClean="0"/>
              <a:t>Engineering design</a:t>
            </a:r>
          </a:p>
          <a:p>
            <a:r>
              <a:rPr lang="en-GB" dirty="0" smtClean="0"/>
              <a:t>Novel ideas</a:t>
            </a:r>
          </a:p>
          <a:p>
            <a:r>
              <a:rPr lang="en-GB" dirty="0" smtClean="0"/>
              <a:t>Sharing</a:t>
            </a:r>
            <a:endParaRPr lang="en-GB" dirty="0"/>
          </a:p>
        </p:txBody>
      </p:sp>
      <p:sp>
        <p:nvSpPr>
          <p:cNvPr id="6" name="Content Placeholder 5"/>
          <p:cNvSpPr>
            <a:spLocks noGrp="1"/>
          </p:cNvSpPr>
          <p:nvPr>
            <p:ph sz="quarter" idx="4"/>
          </p:nvPr>
        </p:nvSpPr>
        <p:spPr/>
        <p:txBody>
          <a:bodyPr/>
          <a:lstStyle/>
          <a:p>
            <a:r>
              <a:rPr lang="en-GB" dirty="0" smtClean="0"/>
              <a:t>Business leadership</a:t>
            </a:r>
          </a:p>
          <a:p>
            <a:r>
              <a:rPr lang="en-GB" dirty="0" smtClean="0"/>
              <a:t>Marketing</a:t>
            </a:r>
          </a:p>
          <a:p>
            <a:r>
              <a:rPr lang="en-GB" dirty="0" smtClean="0"/>
              <a:t>Fund raising</a:t>
            </a:r>
          </a:p>
          <a:p>
            <a:r>
              <a:rPr lang="en-GB" dirty="0" smtClean="0"/>
              <a:t>Financing</a:t>
            </a:r>
          </a:p>
          <a:p>
            <a:r>
              <a:rPr lang="en-GB" dirty="0" smtClean="0"/>
              <a:t>Building</a:t>
            </a:r>
          </a:p>
          <a:p>
            <a:r>
              <a:rPr lang="en-GB" dirty="0" smtClean="0"/>
              <a:t>Regulatory</a:t>
            </a:r>
          </a:p>
          <a:p>
            <a:r>
              <a:rPr lang="en-GB" dirty="0" smtClean="0"/>
              <a:t>Operations management</a:t>
            </a:r>
          </a:p>
          <a:p>
            <a:r>
              <a:rPr lang="en-GB" dirty="0" smtClean="0"/>
              <a:t>Professional Staff</a:t>
            </a:r>
          </a:p>
          <a:p>
            <a:r>
              <a:rPr lang="en-GB" dirty="0" smtClean="0"/>
              <a:t>Dogsbodies</a:t>
            </a:r>
            <a:endParaRPr lang="en-GB" dirty="0"/>
          </a:p>
        </p:txBody>
      </p:sp>
    </p:spTree>
    <p:extLst>
      <p:ext uri="{BB962C8B-B14F-4D97-AF65-F5344CB8AC3E}">
        <p14:creationId xmlns:p14="http://schemas.microsoft.com/office/powerpoint/2010/main" val="2292983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A personal view: Anything is OK if it has 3 cylinders  and looks like this (85% scale).</a:t>
            </a:r>
            <a:endParaRPr lang="en-GB"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44394"/>
            <a:ext cx="8229600" cy="417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78" y="1916832"/>
            <a:ext cx="809835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21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19256" cy="938368"/>
          </a:xfrm>
        </p:spPr>
        <p:txBody>
          <a:bodyPr>
            <a:normAutofit fontScale="90000"/>
          </a:bodyPr>
          <a:lstStyle/>
          <a:p>
            <a:r>
              <a:rPr lang="en-GB" dirty="0"/>
              <a:t/>
            </a:r>
            <a:br>
              <a:rPr lang="en-GB" dirty="0"/>
            </a:br>
            <a:r>
              <a:rPr lang="en-GB" sz="4400" dirty="0" smtClean="0"/>
              <a:t>Measures of </a:t>
            </a:r>
            <a:r>
              <a:rPr lang="en-GB" sz="4400" dirty="0"/>
              <a:t>the </a:t>
            </a:r>
            <a:r>
              <a:rPr lang="en-GB" sz="4400" dirty="0" smtClean="0"/>
              <a:t>Thermal Efficiency</a:t>
            </a:r>
            <a:endParaRPr lang="en-GB" sz="4400" dirty="0"/>
          </a:p>
        </p:txBody>
      </p:sp>
      <p:sp>
        <p:nvSpPr>
          <p:cNvPr id="3" name="Content Placeholder 2"/>
          <p:cNvSpPr>
            <a:spLocks noGrp="1"/>
          </p:cNvSpPr>
          <p:nvPr>
            <p:ph idx="1"/>
          </p:nvPr>
        </p:nvSpPr>
        <p:spPr/>
        <p:txBody>
          <a:bodyPr>
            <a:normAutofit/>
          </a:bodyPr>
          <a:lstStyle/>
          <a:p>
            <a:pPr algn="just"/>
            <a:r>
              <a:rPr lang="en-GB" sz="2400" dirty="0"/>
              <a:t>U</a:t>
            </a:r>
            <a:r>
              <a:rPr lang="en-GB" sz="2400" dirty="0" smtClean="0"/>
              <a:t>sual </a:t>
            </a:r>
            <a:r>
              <a:rPr lang="en-GB" sz="2400" dirty="0"/>
              <a:t>measure is Drawbar </a:t>
            </a:r>
            <a:r>
              <a:rPr lang="en-GB" sz="2400" dirty="0" smtClean="0"/>
              <a:t>Efficiency -the </a:t>
            </a:r>
            <a:r>
              <a:rPr lang="en-GB" sz="2400" dirty="0"/>
              <a:t>% of heat </a:t>
            </a:r>
            <a:r>
              <a:rPr lang="en-GB" sz="2400" dirty="0" smtClean="0"/>
              <a:t>in fired </a:t>
            </a:r>
            <a:r>
              <a:rPr lang="en-GB" sz="2400" dirty="0"/>
              <a:t>coal </a:t>
            </a:r>
            <a:r>
              <a:rPr lang="en-GB" sz="2400" dirty="0" smtClean="0"/>
              <a:t>appearing </a:t>
            </a:r>
            <a:r>
              <a:rPr lang="en-GB" sz="2400" dirty="0"/>
              <a:t>at the drawbar as useful work.</a:t>
            </a:r>
          </a:p>
          <a:p>
            <a:pPr algn="just"/>
            <a:r>
              <a:rPr lang="en-GB" sz="2400" dirty="0" smtClean="0"/>
              <a:t>Two measures – raw DHP </a:t>
            </a:r>
            <a:r>
              <a:rPr lang="en-GB" sz="2400" dirty="0"/>
              <a:t>basis (DBE), based </a:t>
            </a:r>
            <a:r>
              <a:rPr lang="en-GB" sz="2400" dirty="0" smtClean="0"/>
              <a:t>on road tests (e.g. 1948), simple to obtain, but can’t be reduced to an efficiency vs cut off and speed map- results depend on line, load and schedule. Good for A vs B, unless B goes faster! </a:t>
            </a:r>
          </a:p>
          <a:p>
            <a:pPr algn="just"/>
            <a:r>
              <a:rPr lang="en-GB" sz="2400" dirty="0" smtClean="0"/>
              <a:t>Efficiency maps, </a:t>
            </a:r>
            <a:r>
              <a:rPr lang="en-GB" sz="2400" dirty="0"/>
              <a:t>as </a:t>
            </a:r>
            <a:r>
              <a:rPr lang="en-GB" sz="2400" dirty="0" smtClean="0"/>
              <a:t>in BR </a:t>
            </a:r>
            <a:r>
              <a:rPr lang="en-GB" sz="2400" dirty="0"/>
              <a:t>Bulletins, </a:t>
            </a:r>
            <a:r>
              <a:rPr lang="en-GB" sz="2400" dirty="0" smtClean="0"/>
              <a:t>must be based on EDHP, (EDBE), as used </a:t>
            </a:r>
            <a:r>
              <a:rPr lang="en-GB" sz="2400" dirty="0"/>
              <a:t>here</a:t>
            </a:r>
            <a:r>
              <a:rPr lang="en-GB" sz="2400" dirty="0" smtClean="0"/>
              <a:t>. With these, efficiency on any load, line and schedule can be calculated.</a:t>
            </a:r>
          </a:p>
          <a:p>
            <a:pPr marL="274320" lvl="1" indent="-274320" algn="just">
              <a:buClr>
                <a:schemeClr val="accent3"/>
              </a:buClr>
              <a:buSzPct val="95000"/>
            </a:pPr>
            <a:r>
              <a:rPr lang="en-GB" dirty="0" smtClean="0"/>
              <a:t>EDBE is numerically better than DBE if you want to compare apples and pears</a:t>
            </a:r>
            <a:r>
              <a:rPr lang="en-GB" dirty="0"/>
              <a:t>! </a:t>
            </a:r>
            <a:endParaRPr lang="en-GB" dirty="0" smtClean="0"/>
          </a:p>
        </p:txBody>
      </p:sp>
    </p:spTree>
    <p:extLst>
      <p:ext uri="{BB962C8B-B14F-4D97-AF65-F5344CB8AC3E}">
        <p14:creationId xmlns:p14="http://schemas.microsoft.com/office/powerpoint/2010/main" val="216513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Equivalent Drawbar Efficiency is low, and overstates the true value.</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EDBE of best designs was low, peaking around 9% in the ‘sweet spot’ of moderate boiler outputs, speed ca. 50mph.</a:t>
            </a:r>
          </a:p>
          <a:p>
            <a:pPr algn="just"/>
            <a:r>
              <a:rPr lang="en-GB" dirty="0" smtClean="0"/>
              <a:t>At higher express speeds, efficiencies were at best 7.5%.</a:t>
            </a:r>
          </a:p>
          <a:p>
            <a:pPr algn="just"/>
            <a:r>
              <a:rPr lang="en-GB" dirty="0" smtClean="0"/>
              <a:t>EDBE does not include coasting, standby, preparation and disposal losses. (DBE includes first two), so true overall coal based thermal efficiency is overestimated. </a:t>
            </a:r>
          </a:p>
          <a:p>
            <a:pPr algn="just"/>
            <a:r>
              <a:rPr lang="en-GB" dirty="0" smtClean="0"/>
              <a:t>Cox said by ‘10-15%’. WSR data suggest a factor of two on their line! Factors such as Loco size relative to work done and length of run influence this.</a:t>
            </a:r>
          </a:p>
          <a:p>
            <a:pPr algn="just"/>
            <a:r>
              <a:rPr lang="en-GB" dirty="0" smtClean="0"/>
              <a:t>The Big Boy had DBE as low as 3% at full power!</a:t>
            </a:r>
          </a:p>
          <a:p>
            <a:pPr algn="just"/>
            <a:r>
              <a:rPr lang="en-GB" dirty="0" smtClean="0"/>
              <a:t>Surely we can do better!</a:t>
            </a:r>
          </a:p>
        </p:txBody>
      </p:sp>
    </p:spTree>
    <p:extLst>
      <p:ext uri="{BB962C8B-B14F-4D97-AF65-F5344CB8AC3E}">
        <p14:creationId xmlns:p14="http://schemas.microsoft.com/office/powerpoint/2010/main" val="223702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Factors influencing EDBE</a:t>
            </a:r>
            <a:endParaRPr lang="en-GB" dirty="0"/>
          </a:p>
        </p:txBody>
      </p:sp>
      <p:sp>
        <p:nvSpPr>
          <p:cNvPr id="3" name="Content Placeholder 2"/>
          <p:cNvSpPr>
            <a:spLocks noGrp="1"/>
          </p:cNvSpPr>
          <p:nvPr>
            <p:ph idx="1"/>
          </p:nvPr>
        </p:nvSpPr>
        <p:spPr/>
        <p:txBody>
          <a:bodyPr/>
          <a:lstStyle/>
          <a:p>
            <a:pPr algn="just"/>
            <a:r>
              <a:rPr lang="en-GB" dirty="0" smtClean="0"/>
              <a:t>EDBE under constant operating conditions is the product of three factors:</a:t>
            </a:r>
          </a:p>
          <a:p>
            <a:pPr lvl="1" algn="just"/>
            <a:r>
              <a:rPr lang="en-GB" b="1" dirty="0" smtClean="0"/>
              <a:t>Boiler efficiency (BE)</a:t>
            </a:r>
            <a:r>
              <a:rPr lang="en-GB" dirty="0" smtClean="0"/>
              <a:t>- the % of heat in the coal fired that finishes up as hot steam.</a:t>
            </a:r>
          </a:p>
          <a:p>
            <a:pPr lvl="1" algn="just"/>
            <a:r>
              <a:rPr lang="en-GB" b="1" dirty="0" smtClean="0"/>
              <a:t>Engine efficiency (EE)- </a:t>
            </a:r>
            <a:r>
              <a:rPr lang="en-GB" dirty="0" smtClean="0"/>
              <a:t>the % of heat in the steam that is converted to useful work in the cylinders.</a:t>
            </a:r>
          </a:p>
          <a:p>
            <a:pPr lvl="1" algn="just"/>
            <a:r>
              <a:rPr lang="en-GB" b="1" dirty="0" smtClean="0"/>
              <a:t>Transmission efficiency (TRE)- </a:t>
            </a:r>
            <a:r>
              <a:rPr lang="en-GB" dirty="0" smtClean="0"/>
              <a:t>the % of work done in the cylinders that appears at the drawbar on the level.</a:t>
            </a:r>
          </a:p>
          <a:p>
            <a:pPr lvl="1" algn="just"/>
            <a:r>
              <a:rPr lang="en-GB" dirty="0" smtClean="0"/>
              <a:t>EDBE= BE*EE*TRE</a:t>
            </a:r>
            <a:endParaRPr lang="en-GB" dirty="0"/>
          </a:p>
        </p:txBody>
      </p:sp>
    </p:spTree>
    <p:extLst>
      <p:ext uri="{BB962C8B-B14F-4D97-AF65-F5344CB8AC3E}">
        <p14:creationId xmlns:p14="http://schemas.microsoft.com/office/powerpoint/2010/main" val="173146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Boiler Efficiency (BE)</a:t>
            </a:r>
            <a:endParaRPr lang="en-GB" dirty="0"/>
          </a:p>
        </p:txBody>
      </p:sp>
      <p:sp>
        <p:nvSpPr>
          <p:cNvPr id="3" name="Content Placeholder 2"/>
          <p:cNvSpPr>
            <a:spLocks noGrp="1"/>
          </p:cNvSpPr>
          <p:nvPr>
            <p:ph idx="1"/>
          </p:nvPr>
        </p:nvSpPr>
        <p:spPr/>
        <p:txBody>
          <a:bodyPr/>
          <a:lstStyle/>
          <a:p>
            <a:pPr algn="just"/>
            <a:r>
              <a:rPr lang="en-GB" dirty="0" smtClean="0"/>
              <a:t>Boiler efficiency (related to coal fired) is itself the product of three factors</a:t>
            </a:r>
          </a:p>
          <a:p>
            <a:pPr lvl="1" algn="just"/>
            <a:r>
              <a:rPr lang="en-GB" dirty="0" smtClean="0"/>
              <a:t>Grate efficiency (GE)- the % of heat in the coal fired that is released during combustion.</a:t>
            </a:r>
          </a:p>
          <a:p>
            <a:pPr lvl="1" algn="just"/>
            <a:r>
              <a:rPr lang="en-GB" dirty="0" smtClean="0"/>
              <a:t>Heat transmission efficiency (HTE)- the % of heat produced that finishes up  as hot steam.</a:t>
            </a:r>
          </a:p>
          <a:p>
            <a:pPr lvl="1" algn="just"/>
            <a:r>
              <a:rPr lang="en-GB" dirty="0" smtClean="0"/>
              <a:t>Recycle efficiency (RE)- the % exhaust steam of water feed that can be recycled through the boiler.</a:t>
            </a:r>
          </a:p>
          <a:p>
            <a:pPr lvl="1" algn="just"/>
            <a:r>
              <a:rPr lang="en-GB" dirty="0" smtClean="0"/>
              <a:t>BE=GE*HTE*RE</a:t>
            </a:r>
          </a:p>
          <a:p>
            <a:pPr lvl="1"/>
            <a:endParaRPr lang="en-GB" dirty="0"/>
          </a:p>
        </p:txBody>
      </p:sp>
    </p:spTree>
    <p:extLst>
      <p:ext uri="{BB962C8B-B14F-4D97-AF65-F5344CB8AC3E}">
        <p14:creationId xmlns:p14="http://schemas.microsoft.com/office/powerpoint/2010/main" val="357105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Grate Efficiency limits economic boiler output more than FEL</a:t>
            </a:r>
            <a:endParaRPr lang="en-GB" dirty="0"/>
          </a:p>
        </p:txBody>
      </p:sp>
      <p:sp>
        <p:nvSpPr>
          <p:cNvPr id="3" name="Content Placeholder 2"/>
          <p:cNvSpPr>
            <a:spLocks noGrp="1"/>
          </p:cNvSpPr>
          <p:nvPr>
            <p:ph idx="1"/>
          </p:nvPr>
        </p:nvSpPr>
        <p:spPr/>
        <p:txBody>
          <a:bodyPr>
            <a:noAutofit/>
          </a:bodyPr>
          <a:lstStyle/>
          <a:p>
            <a:pPr algn="just"/>
            <a:r>
              <a:rPr lang="en-GB" sz="1800" dirty="0" smtClean="0"/>
              <a:t>GE is related to loss of coal unburned or partial combustion to CO.</a:t>
            </a:r>
          </a:p>
          <a:p>
            <a:pPr algn="just"/>
            <a:r>
              <a:rPr lang="en-GB" sz="1800" dirty="0" smtClean="0"/>
              <a:t>It is close to 100% up to ca. 400lbs evaporation/</a:t>
            </a:r>
            <a:r>
              <a:rPr lang="en-GB" sz="1800" dirty="0" err="1" smtClean="0"/>
              <a:t>sqft</a:t>
            </a:r>
            <a:r>
              <a:rPr lang="en-GB" sz="1800" dirty="0" smtClean="0"/>
              <a:t>/hr on hand fired boilers.</a:t>
            </a:r>
          </a:p>
          <a:p>
            <a:pPr algn="just"/>
            <a:r>
              <a:rPr lang="en-GB" sz="1800" dirty="0" smtClean="0"/>
              <a:t>At higher rates it falls quite steeply, mainly due to the loss of unburned coal.</a:t>
            </a:r>
          </a:p>
          <a:p>
            <a:pPr algn="just"/>
            <a:r>
              <a:rPr lang="en-GB" sz="1800" dirty="0" smtClean="0"/>
              <a:t>Unburned losses rise to ca. 20% coal fired at 750 lbs/</a:t>
            </a:r>
            <a:r>
              <a:rPr lang="en-GB" sz="1800" dirty="0" err="1" smtClean="0"/>
              <a:t>sqft</a:t>
            </a:r>
            <a:r>
              <a:rPr lang="en-GB" sz="1800" dirty="0" smtClean="0"/>
              <a:t>/hr- an economic limit usually not exceeded on a regular basis. Maybe also stress, cinder cutting? (Tests, e.g. </a:t>
            </a:r>
            <a:r>
              <a:rPr lang="en-GB" sz="1800" dirty="0" err="1" smtClean="0"/>
              <a:t>Rooke</a:t>
            </a:r>
            <a:r>
              <a:rPr lang="en-GB" sz="1800" dirty="0" smtClean="0"/>
              <a:t>, NYC </a:t>
            </a:r>
            <a:r>
              <a:rPr lang="en-GB" sz="1800" dirty="0"/>
              <a:t>N</a:t>
            </a:r>
            <a:r>
              <a:rPr lang="en-GB" sz="1800" dirty="0" smtClean="0"/>
              <a:t>iagara , French </a:t>
            </a:r>
            <a:r>
              <a:rPr lang="en-GB" sz="1800" dirty="0"/>
              <a:t>Compounds, show </a:t>
            </a:r>
            <a:r>
              <a:rPr lang="en-GB" sz="1800" dirty="0" smtClean="0"/>
              <a:t>more is possible!)</a:t>
            </a:r>
          </a:p>
          <a:p>
            <a:pPr algn="just"/>
            <a:r>
              <a:rPr lang="en-GB" sz="1800" i="1" dirty="0" smtClean="0"/>
              <a:t>At very high rates there are additional losses </a:t>
            </a:r>
            <a:r>
              <a:rPr lang="en-GB" sz="1800" i="1" dirty="0"/>
              <a:t>as excess air </a:t>
            </a:r>
            <a:r>
              <a:rPr lang="en-GB" sz="1800" i="1" dirty="0" smtClean="0"/>
              <a:t>falls, </a:t>
            </a:r>
            <a:r>
              <a:rPr lang="en-GB" sz="1800" i="1" dirty="0"/>
              <a:t>due </a:t>
            </a:r>
            <a:r>
              <a:rPr lang="en-GB" sz="1800" i="1" dirty="0" smtClean="0"/>
              <a:t>to partial combustion to CO, but the boiler front end limit (FEL) pretty soon kicks in.</a:t>
            </a:r>
          </a:p>
          <a:p>
            <a:pPr algn="just"/>
            <a:r>
              <a:rPr lang="en-GB" sz="1800" i="1" dirty="0" smtClean="0"/>
              <a:t>FEL depends on front end entrainment ratio- about 1000lbs/</a:t>
            </a:r>
            <a:r>
              <a:rPr lang="en-GB" sz="1800" i="1" dirty="0" err="1" smtClean="0"/>
              <a:t>sqft</a:t>
            </a:r>
            <a:r>
              <a:rPr lang="en-GB" sz="1800" i="1" dirty="0" smtClean="0"/>
              <a:t>/hr at 1.65</a:t>
            </a:r>
          </a:p>
          <a:p>
            <a:pPr algn="just"/>
            <a:r>
              <a:rPr lang="en-GB" sz="1800" dirty="0"/>
              <a:t>S</a:t>
            </a:r>
            <a:r>
              <a:rPr lang="en-GB" sz="1800" dirty="0" smtClean="0"/>
              <a:t>o </a:t>
            </a:r>
            <a:r>
              <a:rPr lang="en-GB" sz="1800" dirty="0"/>
              <a:t>boilers were sized to </a:t>
            </a:r>
            <a:r>
              <a:rPr lang="en-GB" sz="1800" dirty="0" smtClean="0"/>
              <a:t>deliver  maximum evaporation rates of no more than ca. 750lbs water/</a:t>
            </a:r>
            <a:r>
              <a:rPr lang="en-GB" sz="1800" dirty="0" err="1" smtClean="0"/>
              <a:t>sqft</a:t>
            </a:r>
            <a:r>
              <a:rPr lang="en-GB" sz="1800" dirty="0" smtClean="0"/>
              <a:t>/hr, with an entrainment ratio good for adverse conditions.</a:t>
            </a:r>
          </a:p>
          <a:p>
            <a:pPr algn="just"/>
            <a:r>
              <a:rPr lang="en-GB" sz="1800" dirty="0" smtClean="0"/>
              <a:t>This applies for the good quality coals used in this country. </a:t>
            </a:r>
            <a:endParaRPr lang="en-GB" sz="1800" dirty="0"/>
          </a:p>
        </p:txBody>
      </p:sp>
    </p:spTree>
    <p:extLst>
      <p:ext uri="{BB962C8B-B14F-4D97-AF65-F5344CB8AC3E}">
        <p14:creationId xmlns:p14="http://schemas.microsoft.com/office/powerpoint/2010/main" val="107373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Grate efficiency also depends on type of stoking, depth of </a:t>
            </a:r>
            <a:r>
              <a:rPr lang="en-GB" sz="3600" dirty="0" err="1"/>
              <a:t>firebed</a:t>
            </a:r>
            <a:r>
              <a:rPr lang="en-GB" sz="3600" dirty="0"/>
              <a:t> </a:t>
            </a:r>
            <a:r>
              <a:rPr lang="en-GB" sz="3600" dirty="0" smtClean="0"/>
              <a:t>and coal </a:t>
            </a:r>
            <a:r>
              <a:rPr lang="en-GB" sz="3600" dirty="0"/>
              <a:t>quality </a:t>
            </a:r>
          </a:p>
        </p:txBody>
      </p:sp>
      <p:sp>
        <p:nvSpPr>
          <p:cNvPr id="3" name="Content Placeholder 2"/>
          <p:cNvSpPr>
            <a:spLocks noGrp="1"/>
          </p:cNvSpPr>
          <p:nvPr>
            <p:ph idx="1"/>
          </p:nvPr>
        </p:nvSpPr>
        <p:spPr/>
        <p:txBody>
          <a:bodyPr>
            <a:normAutofit fontScale="92500" lnSpcReduction="10000"/>
          </a:bodyPr>
          <a:lstStyle/>
          <a:p>
            <a:pPr algn="just"/>
            <a:r>
              <a:rPr lang="en-GB" dirty="0" smtClean="0"/>
              <a:t>Mechanical stoking increases unburned losses, probably due to production of fines in screw feed. (Swindon showed fines in hand fired coal decrease efficiency). Losses similar in US and UK. These reduce boiler efficiency by about 10%.</a:t>
            </a:r>
          </a:p>
          <a:p>
            <a:pPr algn="just"/>
            <a:r>
              <a:rPr lang="en-GB" dirty="0" smtClean="0"/>
              <a:t>Unburned losses can be reduced by </a:t>
            </a:r>
            <a:r>
              <a:rPr lang="en-GB" dirty="0"/>
              <a:t>working with a </a:t>
            </a:r>
            <a:r>
              <a:rPr lang="en-GB" dirty="0" smtClean="0"/>
              <a:t>thick fire and increasing flow of secondary air, possible with Welsh coal. This may be linked to lower fire temperature.</a:t>
            </a:r>
          </a:p>
          <a:p>
            <a:pPr algn="just"/>
            <a:r>
              <a:rPr lang="en-GB" dirty="0" smtClean="0"/>
              <a:t>This pushes the economic limit out towards 850lbs/</a:t>
            </a:r>
            <a:r>
              <a:rPr lang="en-GB" dirty="0" err="1" smtClean="0"/>
              <a:t>sqft</a:t>
            </a:r>
            <a:r>
              <a:rPr lang="en-GB" dirty="0" smtClean="0"/>
              <a:t>/hr.</a:t>
            </a:r>
          </a:p>
          <a:p>
            <a:pPr algn="just"/>
            <a:r>
              <a:rPr lang="en-GB" dirty="0" smtClean="0"/>
              <a:t>GPCS </a:t>
            </a:r>
            <a:r>
              <a:rPr lang="en-GB" dirty="0"/>
              <a:t>c</a:t>
            </a:r>
            <a:r>
              <a:rPr lang="en-GB" dirty="0" smtClean="0"/>
              <a:t>ould also help at high specific combustion rates, allowing more steam from smaller grates. (Data?)</a:t>
            </a:r>
          </a:p>
          <a:p>
            <a:pPr algn="just"/>
            <a:r>
              <a:rPr lang="en-GB" dirty="0"/>
              <a:t>With </a:t>
            </a:r>
            <a:r>
              <a:rPr lang="en-GB" dirty="0" smtClean="0"/>
              <a:t>poor </a:t>
            </a:r>
            <a:r>
              <a:rPr lang="en-GB" dirty="0"/>
              <a:t>quality coal (e.g. used on Big Boys) unburned losses can be horrendous, hence dreadful </a:t>
            </a:r>
            <a:r>
              <a:rPr lang="en-GB" dirty="0" smtClean="0"/>
              <a:t>BE/DBE.</a:t>
            </a:r>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897841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9808</TotalTime>
  <Words>4408</Words>
  <Application>Microsoft Office PowerPoint</Application>
  <PresentationFormat>On-screen Show (4:3)</PresentationFormat>
  <Paragraphs>402</Paragraphs>
  <Slides>35</Slides>
  <Notes>24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  The Ultimate Steam Locomotive  </vt:lpstr>
      <vt:lpstr>The Ultimate Steam Locomotive- a 20 year Personal Odyssey.</vt:lpstr>
      <vt:lpstr>Presentation Objectives</vt:lpstr>
      <vt:lpstr> Measures of the Thermal Efficiency</vt:lpstr>
      <vt:lpstr>Equivalent Drawbar Efficiency is low, and overstates the true value.</vt:lpstr>
      <vt:lpstr>Factors influencing EDBE</vt:lpstr>
      <vt:lpstr>Boiler Efficiency (BE)</vt:lpstr>
      <vt:lpstr>Grate Efficiency limits economic boiler output more than FEL</vt:lpstr>
      <vt:lpstr>Grate efficiency also depends on type of stoking, depth of firebed and coal quality </vt:lpstr>
      <vt:lpstr>Heat Transmission Efficiency is good.</vt:lpstr>
      <vt:lpstr>Heat Transmission efficiency can be improved a little further.</vt:lpstr>
      <vt:lpstr>Recycling exhaust steam boosts boiler efficiency. </vt:lpstr>
      <vt:lpstr>Boiler Efficiency Summary</vt:lpstr>
      <vt:lpstr>Engine efficiency- maximum possible determined by Second Law </vt:lpstr>
      <vt:lpstr>Maximum engine efficiency dependency on superheat and inlet/exhaust pressures</vt:lpstr>
      <vt:lpstr>Potential Engine efficiency in simple reciprocating engines is about 85% of the possible.</vt:lpstr>
      <vt:lpstr>In real engines, we get less than 85%</vt:lpstr>
      <vt:lpstr>Heat transfer loss through cylinder wall condensation occurs at low superheat</vt:lpstr>
      <vt:lpstr>Condensation losses do occur on low superheat types and at low steam rates</vt:lpstr>
      <vt:lpstr>Leakage losses</vt:lpstr>
      <vt:lpstr>Effect of superheat and BPP on engine efficiency, Britannia, 28/70, 28500lb/hr</vt:lpstr>
      <vt:lpstr>Engine Efficiency Summary</vt:lpstr>
      <vt:lpstr>Transmission efficiency</vt:lpstr>
      <vt:lpstr>Factors influencing LR</vt:lpstr>
      <vt:lpstr>Vehicle and Machinery Resistance</vt:lpstr>
      <vt:lpstr>Benefit of light weighting -Gradient and acceleration effects on LR</vt:lpstr>
      <vt:lpstr>Drawbar Efficiency Summary</vt:lpstr>
      <vt:lpstr>Drawbar efficiency of a Peppercorn A1- current best practice +Ultimate options</vt:lpstr>
      <vt:lpstr>Ultimate Design Considerations</vt:lpstr>
      <vt:lpstr>An Ultimate UK Express Steam Concept</vt:lpstr>
      <vt:lpstr>Capability of this Ultimate UK simple.</vt:lpstr>
      <vt:lpstr>Improving Smaller Class Outputs</vt:lpstr>
      <vt:lpstr>What then should be the ASTT’s focus?</vt:lpstr>
      <vt:lpstr>ASTT focus</vt:lpstr>
      <vt:lpstr>A personal view: Anything is OK if it has 3 cylinders  and looks like this (85% scale).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efficiency of steam locomotives</dc:title>
  <dc:creator>David Pawson</dc:creator>
  <cp:lastModifiedBy>Pawson Family</cp:lastModifiedBy>
  <cp:revision>342</cp:revision>
  <cp:lastPrinted>2017-02-27T17:52:05Z</cp:lastPrinted>
  <dcterms:created xsi:type="dcterms:W3CDTF">2016-09-27T09:31:19Z</dcterms:created>
  <dcterms:modified xsi:type="dcterms:W3CDTF">2017-03-22T18:29:43Z</dcterms:modified>
</cp:coreProperties>
</file>