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Default Extension="tiff" ContentType="image/tif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Lst>
  <p:notesMasterIdLst>
    <p:notesMasterId r:id="rId86"/>
  </p:notesMasterIdLst>
  <p:handoutMasterIdLst>
    <p:handoutMasterId r:id="rId87"/>
  </p:handoutMasterIdLst>
  <p:sldIdLst>
    <p:sldId id="363" r:id="rId2"/>
    <p:sldId id="1032" r:id="rId3"/>
    <p:sldId id="1033" r:id="rId4"/>
    <p:sldId id="1034" r:id="rId5"/>
    <p:sldId id="1055" r:id="rId6"/>
    <p:sldId id="1056" r:id="rId7"/>
    <p:sldId id="1036" r:id="rId8"/>
    <p:sldId id="989" r:id="rId9"/>
    <p:sldId id="1039" r:id="rId10"/>
    <p:sldId id="1040" r:id="rId11"/>
    <p:sldId id="718" r:id="rId12"/>
    <p:sldId id="947" r:id="rId13"/>
    <p:sldId id="1041" r:id="rId14"/>
    <p:sldId id="1125" r:id="rId15"/>
    <p:sldId id="1031" r:id="rId16"/>
    <p:sldId id="991" r:id="rId17"/>
    <p:sldId id="1044" r:id="rId18"/>
    <p:sldId id="1045" r:id="rId19"/>
    <p:sldId id="1046" r:id="rId20"/>
    <p:sldId id="992" r:id="rId21"/>
    <p:sldId id="1047" r:id="rId22"/>
    <p:sldId id="1052" r:id="rId23"/>
    <p:sldId id="1057" r:id="rId24"/>
    <p:sldId id="1058" r:id="rId25"/>
    <p:sldId id="1007" r:id="rId26"/>
    <p:sldId id="1054" r:id="rId27"/>
    <p:sldId id="1059" r:id="rId28"/>
    <p:sldId id="1062" r:id="rId29"/>
    <p:sldId id="1060" r:id="rId30"/>
    <p:sldId id="1063" r:id="rId31"/>
    <p:sldId id="1064" r:id="rId32"/>
    <p:sldId id="1065" r:id="rId33"/>
    <p:sldId id="1066" r:id="rId34"/>
    <p:sldId id="1068" r:id="rId35"/>
    <p:sldId id="1101" r:id="rId36"/>
    <p:sldId id="1102" r:id="rId37"/>
    <p:sldId id="1103" r:id="rId38"/>
    <p:sldId id="1104" r:id="rId39"/>
    <p:sldId id="1105" r:id="rId40"/>
    <p:sldId id="1074" r:id="rId41"/>
    <p:sldId id="1075" r:id="rId42"/>
    <p:sldId id="1076" r:id="rId43"/>
    <p:sldId id="1077" r:id="rId44"/>
    <p:sldId id="1078" r:id="rId45"/>
    <p:sldId id="1079" r:id="rId46"/>
    <p:sldId id="1080" r:id="rId47"/>
    <p:sldId id="1107" r:id="rId48"/>
    <p:sldId id="1081" r:id="rId49"/>
    <p:sldId id="1082" r:id="rId50"/>
    <p:sldId id="1083" r:id="rId51"/>
    <p:sldId id="1084" r:id="rId52"/>
    <p:sldId id="1085" r:id="rId53"/>
    <p:sldId id="1086" r:id="rId54"/>
    <p:sldId id="1087" r:id="rId55"/>
    <p:sldId id="1088" r:id="rId56"/>
    <p:sldId id="1089" r:id="rId57"/>
    <p:sldId id="1090" r:id="rId58"/>
    <p:sldId id="1091" r:id="rId59"/>
    <p:sldId id="1123" r:id="rId60"/>
    <p:sldId id="1092" r:id="rId61"/>
    <p:sldId id="1093" r:id="rId62"/>
    <p:sldId id="1094" r:id="rId63"/>
    <p:sldId id="1095" r:id="rId64"/>
    <p:sldId id="1096" r:id="rId65"/>
    <p:sldId id="1097" r:id="rId66"/>
    <p:sldId id="1098" r:id="rId67"/>
    <p:sldId id="1099" r:id="rId68"/>
    <p:sldId id="1100" r:id="rId69"/>
    <p:sldId id="1109" r:id="rId70"/>
    <p:sldId id="1110" r:id="rId71"/>
    <p:sldId id="1111" r:id="rId72"/>
    <p:sldId id="1112" r:id="rId73"/>
    <p:sldId id="1113" r:id="rId74"/>
    <p:sldId id="1114" r:id="rId75"/>
    <p:sldId id="1115" r:id="rId76"/>
    <p:sldId id="1116" r:id="rId77"/>
    <p:sldId id="1117" r:id="rId78"/>
    <p:sldId id="1118" r:id="rId79"/>
    <p:sldId id="1119" r:id="rId80"/>
    <p:sldId id="1120" r:id="rId81"/>
    <p:sldId id="1121" r:id="rId82"/>
    <p:sldId id="1122" r:id="rId83"/>
    <p:sldId id="1124" r:id="rId84"/>
    <p:sldId id="925" r:id="rId85"/>
  </p:sldIdLst>
  <p:sldSz cx="9144000" cy="6858000" type="screen4x3"/>
  <p:notesSz cx="6858000" cy="9737725"/>
  <p:defaultTextStyle>
    <a:defPPr>
      <a:defRPr lang="en-US"/>
    </a:defPPr>
    <a:lvl1pPr algn="l" rtl="0" fontAlgn="base">
      <a:spcBef>
        <a:spcPct val="0"/>
      </a:spcBef>
      <a:spcAft>
        <a:spcPct val="25000"/>
      </a:spcAft>
      <a:defRPr sz="3200" b="1" kern="1200">
        <a:solidFill>
          <a:srgbClr val="000066"/>
        </a:solidFill>
        <a:latin typeface="Arial" charset="0"/>
        <a:ea typeface="+mn-ea"/>
        <a:cs typeface="+mn-cs"/>
      </a:defRPr>
    </a:lvl1pPr>
    <a:lvl2pPr marL="457200" algn="l" rtl="0" fontAlgn="base">
      <a:spcBef>
        <a:spcPct val="0"/>
      </a:spcBef>
      <a:spcAft>
        <a:spcPct val="25000"/>
      </a:spcAft>
      <a:defRPr sz="3200" b="1" kern="1200">
        <a:solidFill>
          <a:srgbClr val="000066"/>
        </a:solidFill>
        <a:latin typeface="Arial" charset="0"/>
        <a:ea typeface="+mn-ea"/>
        <a:cs typeface="+mn-cs"/>
      </a:defRPr>
    </a:lvl2pPr>
    <a:lvl3pPr marL="914400" algn="l" rtl="0" fontAlgn="base">
      <a:spcBef>
        <a:spcPct val="0"/>
      </a:spcBef>
      <a:spcAft>
        <a:spcPct val="25000"/>
      </a:spcAft>
      <a:defRPr sz="3200" b="1" kern="1200">
        <a:solidFill>
          <a:srgbClr val="000066"/>
        </a:solidFill>
        <a:latin typeface="Arial" charset="0"/>
        <a:ea typeface="+mn-ea"/>
        <a:cs typeface="+mn-cs"/>
      </a:defRPr>
    </a:lvl3pPr>
    <a:lvl4pPr marL="1371600" algn="l" rtl="0" fontAlgn="base">
      <a:spcBef>
        <a:spcPct val="0"/>
      </a:spcBef>
      <a:spcAft>
        <a:spcPct val="25000"/>
      </a:spcAft>
      <a:defRPr sz="3200" b="1" kern="1200">
        <a:solidFill>
          <a:srgbClr val="000066"/>
        </a:solidFill>
        <a:latin typeface="Arial" charset="0"/>
        <a:ea typeface="+mn-ea"/>
        <a:cs typeface="+mn-cs"/>
      </a:defRPr>
    </a:lvl4pPr>
    <a:lvl5pPr marL="1828800" algn="l" rtl="0" fontAlgn="base">
      <a:spcBef>
        <a:spcPct val="0"/>
      </a:spcBef>
      <a:spcAft>
        <a:spcPct val="25000"/>
      </a:spcAft>
      <a:defRPr sz="3200" b="1" kern="1200">
        <a:solidFill>
          <a:srgbClr val="000066"/>
        </a:solidFill>
        <a:latin typeface="Arial" charset="0"/>
        <a:ea typeface="+mn-ea"/>
        <a:cs typeface="+mn-cs"/>
      </a:defRPr>
    </a:lvl5pPr>
    <a:lvl6pPr marL="2286000" algn="l" defTabSz="914400" rtl="0" eaLnBrk="1" latinLnBrk="0" hangingPunct="1">
      <a:defRPr sz="3200" b="1" kern="1200">
        <a:solidFill>
          <a:srgbClr val="000066"/>
        </a:solidFill>
        <a:latin typeface="Arial" charset="0"/>
        <a:ea typeface="+mn-ea"/>
        <a:cs typeface="+mn-cs"/>
      </a:defRPr>
    </a:lvl6pPr>
    <a:lvl7pPr marL="2743200" algn="l" defTabSz="914400" rtl="0" eaLnBrk="1" latinLnBrk="0" hangingPunct="1">
      <a:defRPr sz="3200" b="1" kern="1200">
        <a:solidFill>
          <a:srgbClr val="000066"/>
        </a:solidFill>
        <a:latin typeface="Arial" charset="0"/>
        <a:ea typeface="+mn-ea"/>
        <a:cs typeface="+mn-cs"/>
      </a:defRPr>
    </a:lvl7pPr>
    <a:lvl8pPr marL="3200400" algn="l" defTabSz="914400" rtl="0" eaLnBrk="1" latinLnBrk="0" hangingPunct="1">
      <a:defRPr sz="3200" b="1" kern="1200">
        <a:solidFill>
          <a:srgbClr val="000066"/>
        </a:solidFill>
        <a:latin typeface="Arial" charset="0"/>
        <a:ea typeface="+mn-ea"/>
        <a:cs typeface="+mn-cs"/>
      </a:defRPr>
    </a:lvl8pPr>
    <a:lvl9pPr marL="3657600" algn="l" defTabSz="914400" rtl="0" eaLnBrk="1" latinLnBrk="0" hangingPunct="1">
      <a:defRPr sz="3200" b="1" kern="1200">
        <a:solidFill>
          <a:srgbClr val="000066"/>
        </a:solidFill>
        <a:latin typeface="Arial" charset="0"/>
        <a:ea typeface="+mn-ea"/>
        <a:cs typeface="+mn-cs"/>
      </a:defRPr>
    </a:lvl9pPr>
  </p:defaultTextStyle>
  <p:extLst>
    <p:ext uri="{EFAFB233-063F-42B5-8137-9DF3F51BA10A}">
      <p15:sldGuideLst xmlns:p15="http://schemas.microsoft.com/office/powerpoint/2012/main" xmlns="">
        <p15:guide id="1" orient="horz" pos="4094">
          <p15:clr>
            <a:srgbClr val="A4A3A4"/>
          </p15:clr>
        </p15:guide>
        <p15:guide id="2" orient="horz" pos="225">
          <p15:clr>
            <a:srgbClr val="A4A3A4"/>
          </p15:clr>
        </p15:guide>
        <p15:guide id="3" orient="horz" pos="2115">
          <p15:clr>
            <a:srgbClr val="A4A3A4"/>
          </p15:clr>
        </p15:guide>
        <p15:guide id="4" orient="horz" pos="2205">
          <p15:clr>
            <a:srgbClr val="A4A3A4"/>
          </p15:clr>
        </p15:guide>
        <p15:guide id="5" pos="5533">
          <p15:clr>
            <a:srgbClr val="A4A3A4"/>
          </p15:clr>
        </p15:guide>
        <p15:guide id="6" pos="227">
          <p15:clr>
            <a:srgbClr val="A4A3A4"/>
          </p15:clr>
        </p15:guide>
        <p15:guide id="7" pos="2835">
          <p15:clr>
            <a:srgbClr val="A4A3A4"/>
          </p15:clr>
        </p15:guide>
        <p15:guide id="8" pos="2925">
          <p15:clr>
            <a:srgbClr val="A4A3A4"/>
          </p15:clr>
        </p15:guide>
        <p15:guide id="9" pos="1950">
          <p15:clr>
            <a:srgbClr val="A4A3A4"/>
          </p15:clr>
        </p15:guide>
        <p15:guide id="10" pos="2041">
          <p15:clr>
            <a:srgbClr val="A4A3A4"/>
          </p15:clr>
        </p15:guide>
        <p15:guide id="11" pos="3720">
          <p15:clr>
            <a:srgbClr val="A4A3A4"/>
          </p15:clr>
        </p15:guide>
        <p15:guide id="12" pos="3810">
          <p15:clr>
            <a:srgbClr val="A4A3A4"/>
          </p15:clr>
        </p15:guide>
      </p15:sldGuideLst>
    </p:ext>
    <p:ext uri="{2D200454-40CA-4A62-9FC3-DE9A4176ACB9}">
      <p15:notesGuideLst xmlns:p15="http://schemas.microsoft.com/office/powerpoint/2012/main" xmlns="">
        <p15:guide id="1" orient="horz" pos="3067">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1"/>
    <a:srgbClr val="007E39"/>
    <a:srgbClr val="009644"/>
    <a:srgbClr val="6666FF"/>
    <a:srgbClr val="000066"/>
    <a:srgbClr val="FF9900"/>
    <a:srgbClr val="333333"/>
    <a:srgbClr val="4D4D4D"/>
    <a:srgbClr val="5F5F5F"/>
    <a:srgbClr val="D8CB5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4" autoAdjust="0"/>
    <p:restoredTop sz="98664" autoAdjust="0"/>
  </p:normalViewPr>
  <p:slideViewPr>
    <p:cSldViewPr snapToGrid="0">
      <p:cViewPr varScale="1">
        <p:scale>
          <a:sx n="73" d="100"/>
          <a:sy n="73" d="100"/>
        </p:scale>
        <p:origin x="-1470" y="-108"/>
      </p:cViewPr>
      <p:guideLst>
        <p:guide orient="horz" pos="4094"/>
        <p:guide orient="horz" pos="225"/>
        <p:guide orient="horz" pos="2115"/>
        <p:guide orient="horz" pos="2205"/>
        <p:guide pos="5533"/>
        <p:guide pos="227"/>
        <p:guide pos="2835"/>
        <p:guide pos="2925"/>
        <p:guide pos="1950"/>
        <p:guide pos="2041"/>
        <p:guide pos="3720"/>
        <p:guide pos="381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53" d="100"/>
          <a:sy n="53" d="100"/>
        </p:scale>
        <p:origin x="-2610" y="-102"/>
      </p:cViewPr>
      <p:guideLst>
        <p:guide orient="horz" pos="3067"/>
        <p:guide pos="2161"/>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0625" tIns="45314" rIns="90625" bIns="45314" numCol="1" anchor="t" anchorCtr="0" compatLnSpc="1">
            <a:prstTxWarp prst="textNoShape">
              <a:avLst/>
            </a:prstTxWarp>
          </a:bodyPr>
          <a:lstStyle>
            <a:lvl1pPr defTabSz="906463">
              <a:spcAft>
                <a:spcPct val="0"/>
              </a:spcAft>
              <a:defRPr sz="1200" b="0">
                <a:solidFill>
                  <a:srgbClr val="FFFFFF"/>
                </a:solidFill>
                <a:latin typeface="Verdana" pitchFamily="34" charset="0"/>
              </a:defRPr>
            </a:lvl1pPr>
          </a:lstStyle>
          <a:p>
            <a:endParaRPr lang="en-GB" altLang="en-GB"/>
          </a:p>
        </p:txBody>
      </p:sp>
      <p:sp>
        <p:nvSpPr>
          <p:cNvPr id="6147" name="Rectangle 3"/>
          <p:cNvSpPr>
            <a:spLocks noGrp="1" noChangeArrowheads="1"/>
          </p:cNvSpPr>
          <p:nvPr>
            <p:ph type="dt" sz="quarter" idx="1"/>
          </p:nvPr>
        </p:nvSpPr>
        <p:spPr bwMode="auto">
          <a:xfrm>
            <a:off x="3886200" y="0"/>
            <a:ext cx="2971800" cy="487363"/>
          </a:xfrm>
          <a:prstGeom prst="rect">
            <a:avLst/>
          </a:prstGeom>
          <a:noFill/>
          <a:ln w="9525">
            <a:noFill/>
            <a:miter lim="800000"/>
            <a:headEnd/>
            <a:tailEnd/>
          </a:ln>
          <a:effectLst/>
        </p:spPr>
        <p:txBody>
          <a:bodyPr vert="horz" wrap="square" lIns="90625" tIns="45314" rIns="90625" bIns="45314" numCol="1" anchor="t" anchorCtr="0" compatLnSpc="1">
            <a:prstTxWarp prst="textNoShape">
              <a:avLst/>
            </a:prstTxWarp>
          </a:bodyPr>
          <a:lstStyle>
            <a:lvl1pPr algn="r" defTabSz="906463">
              <a:spcAft>
                <a:spcPct val="0"/>
              </a:spcAft>
              <a:defRPr sz="1200" b="0">
                <a:solidFill>
                  <a:srgbClr val="FFFFFF"/>
                </a:solidFill>
                <a:latin typeface="Verdana" pitchFamily="34" charset="0"/>
              </a:defRPr>
            </a:lvl1pPr>
          </a:lstStyle>
          <a:p>
            <a:endParaRPr lang="en-GB" altLang="en-GB"/>
          </a:p>
        </p:txBody>
      </p:sp>
      <p:sp>
        <p:nvSpPr>
          <p:cNvPr id="6148" name="Rectangle 4"/>
          <p:cNvSpPr>
            <a:spLocks noGrp="1" noChangeArrowheads="1"/>
          </p:cNvSpPr>
          <p:nvPr>
            <p:ph type="ftr" sz="quarter" idx="2"/>
          </p:nvPr>
        </p:nvSpPr>
        <p:spPr bwMode="auto">
          <a:xfrm>
            <a:off x="0" y="9250363"/>
            <a:ext cx="2971800" cy="487362"/>
          </a:xfrm>
          <a:prstGeom prst="rect">
            <a:avLst/>
          </a:prstGeom>
          <a:noFill/>
          <a:ln w="9525">
            <a:noFill/>
            <a:miter lim="800000"/>
            <a:headEnd/>
            <a:tailEnd/>
          </a:ln>
          <a:effectLst/>
        </p:spPr>
        <p:txBody>
          <a:bodyPr vert="horz" wrap="square" lIns="90625" tIns="45314" rIns="90625" bIns="45314" numCol="1" anchor="b" anchorCtr="0" compatLnSpc="1">
            <a:prstTxWarp prst="textNoShape">
              <a:avLst/>
            </a:prstTxWarp>
          </a:bodyPr>
          <a:lstStyle>
            <a:lvl1pPr defTabSz="906463">
              <a:spcAft>
                <a:spcPct val="0"/>
              </a:spcAft>
              <a:defRPr sz="1200" b="0">
                <a:solidFill>
                  <a:srgbClr val="FFFFFF"/>
                </a:solidFill>
                <a:latin typeface="Verdana" pitchFamily="34" charset="0"/>
              </a:defRPr>
            </a:lvl1pPr>
          </a:lstStyle>
          <a:p>
            <a:endParaRPr lang="en-GB" altLang="en-GB"/>
          </a:p>
        </p:txBody>
      </p:sp>
      <p:sp>
        <p:nvSpPr>
          <p:cNvPr id="6149" name="Rectangle 5"/>
          <p:cNvSpPr>
            <a:spLocks noGrp="1" noChangeArrowheads="1"/>
          </p:cNvSpPr>
          <p:nvPr>
            <p:ph type="sldNum" sz="quarter" idx="3"/>
          </p:nvPr>
        </p:nvSpPr>
        <p:spPr bwMode="auto">
          <a:xfrm>
            <a:off x="3886200" y="9250363"/>
            <a:ext cx="2971800" cy="487362"/>
          </a:xfrm>
          <a:prstGeom prst="rect">
            <a:avLst/>
          </a:prstGeom>
          <a:noFill/>
          <a:ln w="9525">
            <a:noFill/>
            <a:miter lim="800000"/>
            <a:headEnd/>
            <a:tailEnd/>
          </a:ln>
          <a:effectLst/>
        </p:spPr>
        <p:txBody>
          <a:bodyPr vert="horz" wrap="square" lIns="90625" tIns="45314" rIns="90625" bIns="45314" numCol="1" anchor="b" anchorCtr="0" compatLnSpc="1">
            <a:prstTxWarp prst="textNoShape">
              <a:avLst/>
            </a:prstTxWarp>
          </a:bodyPr>
          <a:lstStyle>
            <a:lvl1pPr algn="r" defTabSz="906463">
              <a:spcAft>
                <a:spcPct val="0"/>
              </a:spcAft>
              <a:defRPr sz="1200" b="0">
                <a:solidFill>
                  <a:srgbClr val="FFFFFF"/>
                </a:solidFill>
                <a:latin typeface="Verdana" pitchFamily="34" charset="0"/>
              </a:defRPr>
            </a:lvl1pPr>
          </a:lstStyle>
          <a:p>
            <a:fld id="{04CEF402-38B9-4D10-AE29-E4F8E19EDC91}" type="slidenum">
              <a:rPr lang="en-GB" altLang="en-GB"/>
              <a:pPr/>
              <a:t>‹#›</a:t>
            </a:fld>
            <a:endParaRPr lang="en-GB" altLang="en-GB"/>
          </a:p>
        </p:txBody>
      </p:sp>
    </p:spTree>
    <p:extLst>
      <p:ext uri="{BB962C8B-B14F-4D97-AF65-F5344CB8AC3E}">
        <p14:creationId xmlns:p14="http://schemas.microsoft.com/office/powerpoint/2010/main" xmlns="" val="1025803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8" name="Rectangle 8"/>
          <p:cNvSpPr>
            <a:spLocks noGrp="1" noChangeArrowheads="1"/>
          </p:cNvSpPr>
          <p:nvPr>
            <p:ph type="body" sz="quarter" idx="3"/>
          </p:nvPr>
        </p:nvSpPr>
        <p:spPr bwMode="auto">
          <a:xfrm>
            <a:off x="180975" y="4422775"/>
            <a:ext cx="6488113" cy="51308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ltLang="en-GB"/>
              <a:t>Click to edit Master text styles</a:t>
            </a:r>
          </a:p>
          <a:p>
            <a:pPr lvl="1"/>
            <a:r>
              <a:rPr lang="en-GB" altLang="en-GB"/>
              <a:t>Second level</a:t>
            </a:r>
          </a:p>
          <a:p>
            <a:pPr lvl="2"/>
            <a:r>
              <a:rPr lang="en-GB" altLang="en-GB"/>
              <a:t>Third level</a:t>
            </a:r>
          </a:p>
          <a:p>
            <a:pPr lvl="3"/>
            <a:r>
              <a:rPr lang="en-GB" altLang="en-GB"/>
              <a:t>Fourth level</a:t>
            </a:r>
          </a:p>
          <a:p>
            <a:pPr lvl="4"/>
            <a:r>
              <a:rPr lang="en-GB" altLang="en-GB"/>
              <a:t>Fifth level</a:t>
            </a:r>
          </a:p>
        </p:txBody>
      </p:sp>
      <p:sp>
        <p:nvSpPr>
          <p:cNvPr id="5129" name="Rectangle 9"/>
          <p:cNvSpPr>
            <a:spLocks noGrp="1" noRot="1" noChangeAspect="1" noChangeArrowheads="1" noTextEdit="1"/>
          </p:cNvSpPr>
          <p:nvPr>
            <p:ph type="sldImg" idx="2"/>
          </p:nvPr>
        </p:nvSpPr>
        <p:spPr bwMode="auto">
          <a:xfrm>
            <a:off x="652463" y="217488"/>
            <a:ext cx="5548312" cy="4160837"/>
          </a:xfrm>
          <a:prstGeom prst="rect">
            <a:avLst/>
          </a:prstGeom>
          <a:noFill/>
          <a:ln w="9525">
            <a:solidFill>
              <a:srgbClr val="000000"/>
            </a:solidFill>
            <a:miter lim="800000"/>
            <a:headEnd/>
            <a:tailEnd/>
          </a:ln>
          <a:effectLst/>
        </p:spPr>
      </p:sp>
    </p:spTree>
    <p:extLst>
      <p:ext uri="{BB962C8B-B14F-4D97-AF65-F5344CB8AC3E}">
        <p14:creationId xmlns:p14="http://schemas.microsoft.com/office/powerpoint/2010/main" xmlns="" val="3812133785"/>
      </p:ext>
    </p:extLst>
  </p:cSld>
  <p:clrMap bg1="lt1" tx1="dk1" bg2="lt2" tx2="dk2" accent1="accent1" accent2="accent2" accent3="accent3" accent4="accent4" accent5="accent5" accent6="accent6" hlink="hlink" folHlink="folHlink"/>
  <p:notesStyle>
    <a:lvl1pPr algn="l" rtl="0" fontAlgn="base">
      <a:spcBef>
        <a:spcPct val="0"/>
      </a:spcBef>
      <a:spcAft>
        <a:spcPct val="10000"/>
      </a:spcAft>
      <a:defRPr sz="900" kern="1200">
        <a:solidFill>
          <a:srgbClr val="000066"/>
        </a:solidFill>
        <a:latin typeface="Arial" charset="0"/>
        <a:ea typeface="+mn-ea"/>
        <a:cs typeface="+mn-cs"/>
      </a:defRPr>
    </a:lvl1pPr>
    <a:lvl2pPr marL="179388" algn="l" rtl="0" fontAlgn="base">
      <a:spcBef>
        <a:spcPct val="0"/>
      </a:spcBef>
      <a:spcAft>
        <a:spcPct val="10000"/>
      </a:spcAft>
      <a:buChar char="•"/>
      <a:defRPr sz="900" kern="1200">
        <a:solidFill>
          <a:srgbClr val="000066"/>
        </a:solidFill>
        <a:latin typeface="Arial" charset="0"/>
        <a:ea typeface="+mn-ea"/>
        <a:cs typeface="+mn-cs"/>
      </a:defRPr>
    </a:lvl2pPr>
    <a:lvl3pPr marL="358775" algn="l" rtl="0" fontAlgn="base">
      <a:spcBef>
        <a:spcPct val="0"/>
      </a:spcBef>
      <a:spcAft>
        <a:spcPct val="10000"/>
      </a:spcAft>
      <a:buChar char="•"/>
      <a:defRPr sz="900" kern="1200">
        <a:solidFill>
          <a:srgbClr val="000066"/>
        </a:solidFill>
        <a:latin typeface="Arial" charset="0"/>
        <a:ea typeface="+mn-ea"/>
        <a:cs typeface="+mn-cs"/>
      </a:defRPr>
    </a:lvl3pPr>
    <a:lvl4pPr marL="538163" algn="l" rtl="0" fontAlgn="base">
      <a:spcBef>
        <a:spcPct val="0"/>
      </a:spcBef>
      <a:spcAft>
        <a:spcPct val="10000"/>
      </a:spcAft>
      <a:buChar char="•"/>
      <a:defRPr sz="900" kern="1200">
        <a:solidFill>
          <a:srgbClr val="000066"/>
        </a:solidFill>
        <a:latin typeface="Arial" charset="0"/>
        <a:ea typeface="+mn-ea"/>
        <a:cs typeface="+mn-cs"/>
      </a:defRPr>
    </a:lvl4pPr>
    <a:lvl5pPr marL="717550" algn="l" rtl="0" fontAlgn="base">
      <a:spcBef>
        <a:spcPct val="0"/>
      </a:spcBef>
      <a:spcAft>
        <a:spcPct val="10000"/>
      </a:spcAft>
      <a:buChar char="•"/>
      <a:defRPr sz="900" kern="1200">
        <a:solidFill>
          <a:srgbClr val="000066"/>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xmlns="" val="190030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5"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8946"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406258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5"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8946"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3613727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5"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8946"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3129511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003300" y="738188"/>
            <a:ext cx="4851400" cy="3638550"/>
          </a:xfrm>
          <a:ln/>
        </p:spPr>
      </p:sp>
      <p:sp>
        <p:nvSpPr>
          <p:cNvPr id="118787" name="Rectangle 3"/>
          <p:cNvSpPr>
            <a:spLocks noGrp="1" noChangeArrowheads="1"/>
          </p:cNvSpPr>
          <p:nvPr>
            <p:ph type="body" idx="1"/>
          </p:nvPr>
        </p:nvSpPr>
        <p:spPr>
          <a:xfrm>
            <a:off x="827088" y="4637088"/>
            <a:ext cx="5202237" cy="4325937"/>
          </a:xfrm>
          <a:noFill/>
        </p:spPr>
        <p:txBody>
          <a:bodyPr/>
          <a:lstStyle/>
          <a:p>
            <a:pPr eaLnBrk="1" hangingPunct="1"/>
            <a:endParaRPr lang="en-GB"/>
          </a:p>
        </p:txBody>
      </p:sp>
    </p:spTree>
    <p:extLst>
      <p:ext uri="{BB962C8B-B14F-4D97-AF65-F5344CB8AC3E}">
        <p14:creationId xmlns:p14="http://schemas.microsoft.com/office/powerpoint/2010/main" xmlns="" val="3735745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5"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8946"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88895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5"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8946"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342628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5"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8946"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3357832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003300" y="738188"/>
            <a:ext cx="4851400" cy="3638550"/>
          </a:xfrm>
          <a:ln/>
        </p:spPr>
      </p:sp>
      <p:sp>
        <p:nvSpPr>
          <p:cNvPr id="118787" name="Rectangle 3"/>
          <p:cNvSpPr>
            <a:spLocks noGrp="1" noChangeArrowheads="1"/>
          </p:cNvSpPr>
          <p:nvPr>
            <p:ph type="body" idx="1"/>
          </p:nvPr>
        </p:nvSpPr>
        <p:spPr>
          <a:xfrm>
            <a:off x="827088" y="4637088"/>
            <a:ext cx="5202237" cy="4325937"/>
          </a:xfrm>
          <a:noFill/>
        </p:spPr>
        <p:txBody>
          <a:bodyPr/>
          <a:lstStyle/>
          <a:p>
            <a:pPr eaLnBrk="1" hangingPunct="1"/>
            <a:endParaRPr lang="en-GB"/>
          </a:p>
        </p:txBody>
      </p:sp>
    </p:spTree>
    <p:extLst>
      <p:ext uri="{BB962C8B-B14F-4D97-AF65-F5344CB8AC3E}">
        <p14:creationId xmlns:p14="http://schemas.microsoft.com/office/powerpoint/2010/main" xmlns="" val="1629400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3"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5874"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681948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3"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5874"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681948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003300" y="738188"/>
            <a:ext cx="4851400" cy="3638550"/>
          </a:xfrm>
          <a:ln/>
        </p:spPr>
      </p:sp>
      <p:sp>
        <p:nvSpPr>
          <p:cNvPr id="59395" name="Rectangle 3"/>
          <p:cNvSpPr>
            <a:spLocks noGrp="1" noChangeArrowheads="1"/>
          </p:cNvSpPr>
          <p:nvPr>
            <p:ph type="body" idx="1"/>
          </p:nvPr>
        </p:nvSpPr>
        <p:spPr>
          <a:xfrm>
            <a:off x="827088" y="4637088"/>
            <a:ext cx="5202237" cy="4325937"/>
          </a:xfrm>
          <a:noFill/>
        </p:spPr>
        <p:txBody>
          <a:bodyPr/>
          <a:lstStyle/>
          <a:p>
            <a:pPr eaLnBrk="1" hangingPunct="1"/>
            <a:endParaRPr lang="en-GB" altLang="en-US"/>
          </a:p>
        </p:txBody>
      </p:sp>
    </p:spTree>
    <p:extLst>
      <p:ext uri="{BB962C8B-B14F-4D97-AF65-F5344CB8AC3E}">
        <p14:creationId xmlns:p14="http://schemas.microsoft.com/office/powerpoint/2010/main" xmlns="" val="3902380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3"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5874"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681948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3"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5874"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681948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3"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5874"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681948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3"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5874"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681948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3"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5874"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681948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3"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5874"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681948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5"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8946"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335083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5"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8946"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556536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5"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8946"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4196078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5"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8946"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273695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003300" y="738188"/>
            <a:ext cx="4851400" cy="3638550"/>
          </a:xfrm>
          <a:ln/>
        </p:spPr>
      </p:sp>
      <p:sp>
        <p:nvSpPr>
          <p:cNvPr id="61443" name="Rectangle 3"/>
          <p:cNvSpPr>
            <a:spLocks noGrp="1" noChangeArrowheads="1"/>
          </p:cNvSpPr>
          <p:nvPr>
            <p:ph type="body" idx="1"/>
          </p:nvPr>
        </p:nvSpPr>
        <p:spPr>
          <a:xfrm>
            <a:off x="827088" y="4637088"/>
            <a:ext cx="5202237" cy="4325937"/>
          </a:xfrm>
          <a:noFill/>
        </p:spPr>
        <p:txBody>
          <a:bodyPr/>
          <a:lstStyle/>
          <a:p>
            <a:pPr eaLnBrk="1" hangingPunct="1"/>
            <a:endParaRPr lang="en-GB" altLang="en-US"/>
          </a:p>
        </p:txBody>
      </p:sp>
    </p:spTree>
    <p:extLst>
      <p:ext uri="{BB962C8B-B14F-4D97-AF65-F5344CB8AC3E}">
        <p14:creationId xmlns:p14="http://schemas.microsoft.com/office/powerpoint/2010/main" xmlns="" val="2356853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pPr>
              <a:lnSpc>
                <a:spcPct val="150000"/>
              </a:lnSpc>
            </a:pPr>
            <a:r>
              <a:rPr lang="en-GB" altLang="en-US"/>
              <a:t>Feasibility study</a:t>
            </a:r>
          </a:p>
          <a:p>
            <a:pPr>
              <a:lnSpc>
                <a:spcPct val="150000"/>
              </a:lnSpc>
            </a:pPr>
            <a:r>
              <a:rPr lang="en-GB" altLang="en-US"/>
              <a:t>Business plan</a:t>
            </a:r>
          </a:p>
          <a:p>
            <a:pPr>
              <a:lnSpc>
                <a:spcPct val="150000"/>
              </a:lnSpc>
            </a:pPr>
            <a:r>
              <a:rPr lang="en-GB" altLang="en-US"/>
              <a:t>Organisational structure</a:t>
            </a:r>
          </a:p>
          <a:p>
            <a:pPr>
              <a:lnSpc>
                <a:spcPct val="150000"/>
              </a:lnSpc>
            </a:pPr>
            <a:r>
              <a:rPr lang="en-GB" altLang="en-US"/>
              <a:t>Sponsor dialogue</a:t>
            </a:r>
          </a:p>
          <a:p>
            <a:pPr>
              <a:lnSpc>
                <a:spcPct val="150000"/>
              </a:lnSpc>
            </a:pPr>
            <a:r>
              <a:rPr lang="en-GB" altLang="en-US"/>
              <a:t>Frame plates ordered</a:t>
            </a:r>
          </a:p>
          <a:p>
            <a:pPr>
              <a:lnSpc>
                <a:spcPct val="150000"/>
              </a:lnSpc>
            </a:pPr>
            <a:r>
              <a:rPr lang="en-GB" altLang="en-US"/>
              <a:t>Establishing P2SLC</a:t>
            </a:r>
          </a:p>
          <a:p>
            <a:pPr>
              <a:lnSpc>
                <a:spcPct val="150000"/>
              </a:lnSpc>
            </a:pPr>
            <a:r>
              <a:rPr lang="en-GB" altLang="en-US"/>
              <a:t>Launch of The Founders Club</a:t>
            </a:r>
          </a:p>
          <a:p>
            <a:pPr>
              <a:lnSpc>
                <a:spcPct val="150000"/>
              </a:lnSpc>
            </a:pPr>
            <a:r>
              <a:rPr lang="en-GB" altLang="en-US"/>
              <a:t>Prince of Wales name announced</a:t>
            </a:r>
          </a:p>
          <a:p>
            <a:pPr>
              <a:lnSpc>
                <a:spcPct val="150000"/>
              </a:lnSpc>
            </a:pPr>
            <a:r>
              <a:rPr lang="en-GB" altLang="en-US"/>
              <a:t>First component made</a:t>
            </a:r>
          </a:p>
          <a:p>
            <a:endParaRPr lang="en-GB"/>
          </a:p>
        </p:txBody>
      </p:sp>
    </p:spTree>
    <p:extLst>
      <p:ext uri="{BB962C8B-B14F-4D97-AF65-F5344CB8AC3E}">
        <p14:creationId xmlns:p14="http://schemas.microsoft.com/office/powerpoint/2010/main" xmlns="" val="1810447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pPr>
              <a:lnSpc>
                <a:spcPct val="150000"/>
              </a:lnSpc>
            </a:pPr>
            <a:r>
              <a:rPr lang="en-GB" altLang="en-US"/>
              <a:t>Feasibility study</a:t>
            </a:r>
          </a:p>
          <a:p>
            <a:pPr>
              <a:lnSpc>
                <a:spcPct val="150000"/>
              </a:lnSpc>
            </a:pPr>
            <a:r>
              <a:rPr lang="en-GB" altLang="en-US"/>
              <a:t>Business plan</a:t>
            </a:r>
          </a:p>
          <a:p>
            <a:pPr>
              <a:lnSpc>
                <a:spcPct val="150000"/>
              </a:lnSpc>
            </a:pPr>
            <a:r>
              <a:rPr lang="en-GB" altLang="en-US"/>
              <a:t>Organisational structure</a:t>
            </a:r>
          </a:p>
          <a:p>
            <a:pPr>
              <a:lnSpc>
                <a:spcPct val="150000"/>
              </a:lnSpc>
            </a:pPr>
            <a:r>
              <a:rPr lang="en-GB" altLang="en-US"/>
              <a:t>Sponsor dialogue</a:t>
            </a:r>
          </a:p>
          <a:p>
            <a:pPr>
              <a:lnSpc>
                <a:spcPct val="150000"/>
              </a:lnSpc>
            </a:pPr>
            <a:r>
              <a:rPr lang="en-GB" altLang="en-US"/>
              <a:t>Frame plates ordered</a:t>
            </a:r>
          </a:p>
          <a:p>
            <a:pPr>
              <a:lnSpc>
                <a:spcPct val="150000"/>
              </a:lnSpc>
            </a:pPr>
            <a:r>
              <a:rPr lang="en-GB" altLang="en-US"/>
              <a:t>Establishing P2SLC</a:t>
            </a:r>
          </a:p>
          <a:p>
            <a:pPr>
              <a:lnSpc>
                <a:spcPct val="150000"/>
              </a:lnSpc>
            </a:pPr>
            <a:r>
              <a:rPr lang="en-GB" altLang="en-US"/>
              <a:t>Launch of The Founders Club</a:t>
            </a:r>
          </a:p>
          <a:p>
            <a:pPr>
              <a:lnSpc>
                <a:spcPct val="150000"/>
              </a:lnSpc>
            </a:pPr>
            <a:r>
              <a:rPr lang="en-GB" altLang="en-US"/>
              <a:t>Prince of Wales name announced</a:t>
            </a:r>
          </a:p>
          <a:p>
            <a:pPr>
              <a:lnSpc>
                <a:spcPct val="150000"/>
              </a:lnSpc>
            </a:pPr>
            <a:r>
              <a:rPr lang="en-GB" altLang="en-US"/>
              <a:t>First component made</a:t>
            </a:r>
          </a:p>
          <a:p>
            <a:endParaRPr lang="en-GB"/>
          </a:p>
        </p:txBody>
      </p:sp>
    </p:spTree>
    <p:extLst>
      <p:ext uri="{BB962C8B-B14F-4D97-AF65-F5344CB8AC3E}">
        <p14:creationId xmlns:p14="http://schemas.microsoft.com/office/powerpoint/2010/main" xmlns="" val="681511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pPr>
              <a:lnSpc>
                <a:spcPct val="150000"/>
              </a:lnSpc>
            </a:pPr>
            <a:r>
              <a:rPr lang="en-GB" altLang="en-US"/>
              <a:t>Feasibility study</a:t>
            </a:r>
          </a:p>
          <a:p>
            <a:pPr>
              <a:lnSpc>
                <a:spcPct val="150000"/>
              </a:lnSpc>
            </a:pPr>
            <a:r>
              <a:rPr lang="en-GB" altLang="en-US"/>
              <a:t>Business plan</a:t>
            </a:r>
          </a:p>
          <a:p>
            <a:pPr>
              <a:lnSpc>
                <a:spcPct val="150000"/>
              </a:lnSpc>
            </a:pPr>
            <a:r>
              <a:rPr lang="en-GB" altLang="en-US"/>
              <a:t>Organisational structure</a:t>
            </a:r>
          </a:p>
          <a:p>
            <a:pPr>
              <a:lnSpc>
                <a:spcPct val="150000"/>
              </a:lnSpc>
            </a:pPr>
            <a:r>
              <a:rPr lang="en-GB" altLang="en-US"/>
              <a:t>Sponsor dialogue</a:t>
            </a:r>
          </a:p>
          <a:p>
            <a:pPr>
              <a:lnSpc>
                <a:spcPct val="150000"/>
              </a:lnSpc>
            </a:pPr>
            <a:r>
              <a:rPr lang="en-GB" altLang="en-US"/>
              <a:t>Frame plates ordered</a:t>
            </a:r>
          </a:p>
          <a:p>
            <a:pPr>
              <a:lnSpc>
                <a:spcPct val="150000"/>
              </a:lnSpc>
            </a:pPr>
            <a:r>
              <a:rPr lang="en-GB" altLang="en-US"/>
              <a:t>Establishing P2SLC</a:t>
            </a:r>
          </a:p>
          <a:p>
            <a:pPr>
              <a:lnSpc>
                <a:spcPct val="150000"/>
              </a:lnSpc>
            </a:pPr>
            <a:r>
              <a:rPr lang="en-GB" altLang="en-US"/>
              <a:t>Launch of The Founders Club</a:t>
            </a:r>
          </a:p>
          <a:p>
            <a:pPr>
              <a:lnSpc>
                <a:spcPct val="150000"/>
              </a:lnSpc>
            </a:pPr>
            <a:r>
              <a:rPr lang="en-GB" altLang="en-US"/>
              <a:t>Prince of Wales name announced</a:t>
            </a:r>
          </a:p>
          <a:p>
            <a:pPr>
              <a:lnSpc>
                <a:spcPct val="150000"/>
              </a:lnSpc>
            </a:pPr>
            <a:r>
              <a:rPr lang="en-GB" altLang="en-US"/>
              <a:t>First component made</a:t>
            </a:r>
          </a:p>
          <a:p>
            <a:endParaRPr lang="en-GB"/>
          </a:p>
        </p:txBody>
      </p:sp>
    </p:spTree>
    <p:extLst>
      <p:ext uri="{BB962C8B-B14F-4D97-AF65-F5344CB8AC3E}">
        <p14:creationId xmlns:p14="http://schemas.microsoft.com/office/powerpoint/2010/main" xmlns="" val="3352457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003300" y="738188"/>
            <a:ext cx="4851400" cy="3638550"/>
          </a:xfrm>
          <a:ln/>
        </p:spPr>
      </p:sp>
      <p:sp>
        <p:nvSpPr>
          <p:cNvPr id="73731" name="Rectangle 3"/>
          <p:cNvSpPr>
            <a:spLocks noGrp="1" noChangeArrowheads="1"/>
          </p:cNvSpPr>
          <p:nvPr>
            <p:ph type="body" idx="1"/>
          </p:nvPr>
        </p:nvSpPr>
        <p:spPr>
          <a:xfrm>
            <a:off x="827088" y="4637088"/>
            <a:ext cx="5202237" cy="4325937"/>
          </a:xfrm>
          <a:noFill/>
        </p:spPr>
        <p:txBody>
          <a:bodyPr/>
          <a:lstStyle/>
          <a:p>
            <a:pPr eaLnBrk="1" hangingPunct="1"/>
            <a:endParaRPr lang="en-GB" altLang="en-US"/>
          </a:p>
        </p:txBody>
      </p:sp>
    </p:spTree>
    <p:extLst>
      <p:ext uri="{BB962C8B-B14F-4D97-AF65-F5344CB8AC3E}">
        <p14:creationId xmlns:p14="http://schemas.microsoft.com/office/powerpoint/2010/main" xmlns="" val="3415168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003300" y="738188"/>
            <a:ext cx="4851400" cy="3638550"/>
          </a:xfrm>
          <a:ln/>
        </p:spPr>
      </p:sp>
      <p:sp>
        <p:nvSpPr>
          <p:cNvPr id="73731" name="Rectangle 3"/>
          <p:cNvSpPr>
            <a:spLocks noGrp="1" noChangeArrowheads="1"/>
          </p:cNvSpPr>
          <p:nvPr>
            <p:ph type="body" idx="1"/>
          </p:nvPr>
        </p:nvSpPr>
        <p:spPr>
          <a:xfrm>
            <a:off x="827088" y="4637088"/>
            <a:ext cx="5202237" cy="4325937"/>
          </a:xfrm>
          <a:noFill/>
        </p:spPr>
        <p:txBody>
          <a:bodyPr/>
          <a:lstStyle/>
          <a:p>
            <a:pPr eaLnBrk="1" hangingPunct="1"/>
            <a:endParaRPr lang="en-GB" altLang="en-US"/>
          </a:p>
        </p:txBody>
      </p:sp>
    </p:spTree>
    <p:extLst>
      <p:ext uri="{BB962C8B-B14F-4D97-AF65-F5344CB8AC3E}">
        <p14:creationId xmlns:p14="http://schemas.microsoft.com/office/powerpoint/2010/main" xmlns="" val="1177443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003300" y="738188"/>
            <a:ext cx="4851400" cy="3638550"/>
          </a:xfrm>
          <a:ln/>
        </p:spPr>
      </p:sp>
      <p:sp>
        <p:nvSpPr>
          <p:cNvPr id="74755" name="Rectangle 3"/>
          <p:cNvSpPr>
            <a:spLocks noGrp="1" noChangeArrowheads="1"/>
          </p:cNvSpPr>
          <p:nvPr>
            <p:ph type="body" idx="1"/>
          </p:nvPr>
        </p:nvSpPr>
        <p:spPr>
          <a:xfrm>
            <a:off x="827088" y="4637088"/>
            <a:ext cx="5202237" cy="4325937"/>
          </a:xfrm>
          <a:noFill/>
        </p:spPr>
        <p:txBody>
          <a:bodyPr/>
          <a:lstStyle/>
          <a:p>
            <a:pPr eaLnBrk="1" hangingPunct="1"/>
            <a:endParaRPr lang="en-GB" altLang="en-US"/>
          </a:p>
        </p:txBody>
      </p:sp>
    </p:spTree>
    <p:extLst>
      <p:ext uri="{BB962C8B-B14F-4D97-AF65-F5344CB8AC3E}">
        <p14:creationId xmlns:p14="http://schemas.microsoft.com/office/powerpoint/2010/main" xmlns="" val="4012540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pPr>
              <a:lnSpc>
                <a:spcPct val="150000"/>
              </a:lnSpc>
            </a:pPr>
            <a:r>
              <a:rPr lang="en-GB" altLang="en-US"/>
              <a:t>Feasibility study</a:t>
            </a:r>
          </a:p>
          <a:p>
            <a:pPr>
              <a:lnSpc>
                <a:spcPct val="150000"/>
              </a:lnSpc>
            </a:pPr>
            <a:r>
              <a:rPr lang="en-GB" altLang="en-US"/>
              <a:t>Business plan</a:t>
            </a:r>
          </a:p>
          <a:p>
            <a:pPr>
              <a:lnSpc>
                <a:spcPct val="150000"/>
              </a:lnSpc>
            </a:pPr>
            <a:r>
              <a:rPr lang="en-GB" altLang="en-US"/>
              <a:t>Organisational structure</a:t>
            </a:r>
          </a:p>
          <a:p>
            <a:pPr>
              <a:lnSpc>
                <a:spcPct val="150000"/>
              </a:lnSpc>
            </a:pPr>
            <a:r>
              <a:rPr lang="en-GB" altLang="en-US"/>
              <a:t>Sponsor dialogue</a:t>
            </a:r>
          </a:p>
          <a:p>
            <a:pPr>
              <a:lnSpc>
                <a:spcPct val="150000"/>
              </a:lnSpc>
            </a:pPr>
            <a:r>
              <a:rPr lang="en-GB" altLang="en-US"/>
              <a:t>Frame plates ordered</a:t>
            </a:r>
          </a:p>
          <a:p>
            <a:pPr>
              <a:lnSpc>
                <a:spcPct val="150000"/>
              </a:lnSpc>
            </a:pPr>
            <a:r>
              <a:rPr lang="en-GB" altLang="en-US"/>
              <a:t>Establishing P2SLC</a:t>
            </a:r>
          </a:p>
          <a:p>
            <a:pPr>
              <a:lnSpc>
                <a:spcPct val="150000"/>
              </a:lnSpc>
            </a:pPr>
            <a:r>
              <a:rPr lang="en-GB" altLang="en-US"/>
              <a:t>Launch of The Founders Club</a:t>
            </a:r>
          </a:p>
          <a:p>
            <a:pPr>
              <a:lnSpc>
                <a:spcPct val="150000"/>
              </a:lnSpc>
            </a:pPr>
            <a:r>
              <a:rPr lang="en-GB" altLang="en-US"/>
              <a:t>Prince of Wales name announced</a:t>
            </a:r>
          </a:p>
          <a:p>
            <a:pPr>
              <a:lnSpc>
                <a:spcPct val="150000"/>
              </a:lnSpc>
            </a:pPr>
            <a:r>
              <a:rPr lang="en-GB" altLang="en-US"/>
              <a:t>First component made</a:t>
            </a:r>
          </a:p>
          <a:p>
            <a:endParaRPr lang="en-GB"/>
          </a:p>
        </p:txBody>
      </p:sp>
    </p:spTree>
    <p:extLst>
      <p:ext uri="{BB962C8B-B14F-4D97-AF65-F5344CB8AC3E}">
        <p14:creationId xmlns:p14="http://schemas.microsoft.com/office/powerpoint/2010/main" xmlns="" val="3511320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003300" y="738188"/>
            <a:ext cx="4851400" cy="3638550"/>
          </a:xfrm>
          <a:ln/>
        </p:spPr>
      </p:sp>
      <p:sp>
        <p:nvSpPr>
          <p:cNvPr id="72707" name="Rectangle 3"/>
          <p:cNvSpPr>
            <a:spLocks noGrp="1" noChangeArrowheads="1"/>
          </p:cNvSpPr>
          <p:nvPr>
            <p:ph type="body" idx="1"/>
          </p:nvPr>
        </p:nvSpPr>
        <p:spPr>
          <a:xfrm>
            <a:off x="827088" y="4637088"/>
            <a:ext cx="5202237" cy="4325937"/>
          </a:xfrm>
          <a:noFill/>
        </p:spPr>
        <p:txBody>
          <a:bodyPr/>
          <a:lstStyle/>
          <a:p>
            <a:pPr eaLnBrk="1" hangingPunct="1"/>
            <a:endParaRPr lang="en-GB" altLang="en-US"/>
          </a:p>
        </p:txBody>
      </p:sp>
    </p:spTree>
    <p:extLst>
      <p:ext uri="{BB962C8B-B14F-4D97-AF65-F5344CB8AC3E}">
        <p14:creationId xmlns:p14="http://schemas.microsoft.com/office/powerpoint/2010/main" xmlns="" val="3134159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94FCC7-5F17-4DD6-9B11-F1F6DF47CA1B}" type="slidenum">
              <a:rPr lang="en-GB" smtClean="0"/>
              <a:pPr/>
              <a:t>74</a:t>
            </a:fld>
            <a:endParaRPr lang="en-GB"/>
          </a:p>
        </p:txBody>
      </p:sp>
    </p:spTree>
    <p:extLst>
      <p:ext uri="{BB962C8B-B14F-4D97-AF65-F5344CB8AC3E}">
        <p14:creationId xmlns:p14="http://schemas.microsoft.com/office/powerpoint/2010/main" xmlns="" val="665721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94FCC7-5F17-4DD6-9B11-F1F6DF47CA1B}" type="slidenum">
              <a:rPr lang="en-GB" smtClean="0"/>
              <a:pPr/>
              <a:t>75</a:t>
            </a:fld>
            <a:endParaRPr lang="en-GB"/>
          </a:p>
        </p:txBody>
      </p:sp>
    </p:spTree>
    <p:extLst>
      <p:ext uri="{BB962C8B-B14F-4D97-AF65-F5344CB8AC3E}">
        <p14:creationId xmlns:p14="http://schemas.microsoft.com/office/powerpoint/2010/main" xmlns="" val="320479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003300" y="738188"/>
            <a:ext cx="4851400" cy="3638550"/>
          </a:xfrm>
          <a:ln/>
        </p:spPr>
      </p:sp>
      <p:sp>
        <p:nvSpPr>
          <p:cNvPr id="36867" name="Rectangle 3"/>
          <p:cNvSpPr>
            <a:spLocks noGrp="1" noChangeArrowheads="1"/>
          </p:cNvSpPr>
          <p:nvPr>
            <p:ph type="body" idx="1"/>
          </p:nvPr>
        </p:nvSpPr>
        <p:spPr>
          <a:xfrm>
            <a:off x="827088" y="4637088"/>
            <a:ext cx="5202237" cy="43259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xmlns="" val="30320748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94FCC7-5F17-4DD6-9B11-F1F6DF47CA1B}" type="slidenum">
              <a:rPr lang="en-GB" smtClean="0"/>
              <a:pPr/>
              <a:t>76</a:t>
            </a:fld>
            <a:endParaRPr lang="en-GB"/>
          </a:p>
        </p:txBody>
      </p:sp>
    </p:spTree>
    <p:extLst>
      <p:ext uri="{BB962C8B-B14F-4D97-AF65-F5344CB8AC3E}">
        <p14:creationId xmlns:p14="http://schemas.microsoft.com/office/powerpoint/2010/main" xmlns="" val="3724119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94FCC7-5F17-4DD6-9B11-F1F6DF47CA1B}" type="slidenum">
              <a:rPr lang="en-GB" smtClean="0"/>
              <a:pPr/>
              <a:t>77</a:t>
            </a:fld>
            <a:endParaRPr lang="en-GB"/>
          </a:p>
        </p:txBody>
      </p:sp>
    </p:spTree>
    <p:extLst>
      <p:ext uri="{BB962C8B-B14F-4D97-AF65-F5344CB8AC3E}">
        <p14:creationId xmlns:p14="http://schemas.microsoft.com/office/powerpoint/2010/main" xmlns="" val="1219176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94FCC7-5F17-4DD6-9B11-F1F6DF47CA1B}" type="slidenum">
              <a:rPr lang="en-GB" smtClean="0"/>
              <a:pPr/>
              <a:t>78</a:t>
            </a:fld>
            <a:endParaRPr lang="en-GB"/>
          </a:p>
        </p:txBody>
      </p:sp>
    </p:spTree>
    <p:extLst>
      <p:ext uri="{BB962C8B-B14F-4D97-AF65-F5344CB8AC3E}">
        <p14:creationId xmlns:p14="http://schemas.microsoft.com/office/powerpoint/2010/main" xmlns="" val="3447740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94FCC7-5F17-4DD6-9B11-F1F6DF47CA1B}" type="slidenum">
              <a:rPr lang="en-GB" smtClean="0"/>
              <a:pPr/>
              <a:t>79</a:t>
            </a:fld>
            <a:endParaRPr lang="en-GB"/>
          </a:p>
        </p:txBody>
      </p:sp>
    </p:spTree>
    <p:extLst>
      <p:ext uri="{BB962C8B-B14F-4D97-AF65-F5344CB8AC3E}">
        <p14:creationId xmlns:p14="http://schemas.microsoft.com/office/powerpoint/2010/main" xmlns="" val="15090066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94FCC7-5F17-4DD6-9B11-F1F6DF47CA1B}" type="slidenum">
              <a:rPr lang="en-GB" smtClean="0"/>
              <a:pPr/>
              <a:t>80</a:t>
            </a:fld>
            <a:endParaRPr lang="en-GB"/>
          </a:p>
        </p:txBody>
      </p:sp>
    </p:spTree>
    <p:extLst>
      <p:ext uri="{BB962C8B-B14F-4D97-AF65-F5344CB8AC3E}">
        <p14:creationId xmlns:p14="http://schemas.microsoft.com/office/powerpoint/2010/main" xmlns="" val="5148453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94FCC7-5F17-4DD6-9B11-F1F6DF47CA1B}" type="slidenum">
              <a:rPr lang="en-GB" smtClean="0"/>
              <a:pPr/>
              <a:t>81</a:t>
            </a:fld>
            <a:endParaRPr lang="en-GB"/>
          </a:p>
        </p:txBody>
      </p:sp>
    </p:spTree>
    <p:extLst>
      <p:ext uri="{BB962C8B-B14F-4D97-AF65-F5344CB8AC3E}">
        <p14:creationId xmlns:p14="http://schemas.microsoft.com/office/powerpoint/2010/main" xmlns="" val="29685846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94FCC7-5F17-4DD6-9B11-F1F6DF47CA1B}" type="slidenum">
              <a:rPr lang="en-GB" smtClean="0"/>
              <a:pPr/>
              <a:t>82</a:t>
            </a:fld>
            <a:endParaRPr lang="en-GB"/>
          </a:p>
        </p:txBody>
      </p:sp>
    </p:spTree>
    <p:extLst>
      <p:ext uri="{BB962C8B-B14F-4D97-AF65-F5344CB8AC3E}">
        <p14:creationId xmlns:p14="http://schemas.microsoft.com/office/powerpoint/2010/main" xmlns="" val="1103231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3738"/>
            <a:ext cx="4556125" cy="3416300"/>
          </a:xfrm>
          <a:ln/>
        </p:spPr>
      </p:sp>
      <p:sp>
        <p:nvSpPr>
          <p:cNvPr id="77827" name="Rectangle 3"/>
          <p:cNvSpPr>
            <a:spLocks noGrp="1" noChangeArrowheads="1"/>
          </p:cNvSpPr>
          <p:nvPr>
            <p:ph type="body" idx="1"/>
          </p:nvPr>
        </p:nvSpPr>
        <p:spPr>
          <a:xfrm>
            <a:off x="827089" y="4354357"/>
            <a:ext cx="5202237" cy="4062178"/>
          </a:xfrm>
          <a:noFill/>
        </p:spPr>
        <p:txBody>
          <a:bodyPr/>
          <a:lstStyle/>
          <a:p>
            <a:pPr eaLnBrk="1" hangingPunct="1"/>
            <a:endParaRPr lang="en-GB" altLang="en-US"/>
          </a:p>
        </p:txBody>
      </p:sp>
    </p:spTree>
    <p:extLst>
      <p:ext uri="{BB962C8B-B14F-4D97-AF65-F5344CB8AC3E}">
        <p14:creationId xmlns:p14="http://schemas.microsoft.com/office/powerpoint/2010/main" xmlns="" val="16857660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2017"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42018"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350208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003300" y="738188"/>
            <a:ext cx="4851400" cy="3638550"/>
          </a:xfrm>
          <a:ln/>
        </p:spPr>
      </p:sp>
      <p:sp>
        <p:nvSpPr>
          <p:cNvPr id="40963" name="Rectangle 3"/>
          <p:cNvSpPr>
            <a:spLocks noGrp="1" noChangeArrowheads="1"/>
          </p:cNvSpPr>
          <p:nvPr>
            <p:ph type="body" idx="1"/>
          </p:nvPr>
        </p:nvSpPr>
        <p:spPr>
          <a:xfrm>
            <a:off x="827088" y="4637088"/>
            <a:ext cx="5202237" cy="43259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xmlns="" val="3278463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003300" y="738188"/>
            <a:ext cx="4851400" cy="3638550"/>
          </a:xfrm>
          <a:ln/>
        </p:spPr>
      </p:sp>
      <p:sp>
        <p:nvSpPr>
          <p:cNvPr id="71683" name="Rectangle 3"/>
          <p:cNvSpPr>
            <a:spLocks noGrp="1" noChangeArrowheads="1"/>
          </p:cNvSpPr>
          <p:nvPr>
            <p:ph type="body" idx="1"/>
          </p:nvPr>
        </p:nvSpPr>
        <p:spPr>
          <a:xfrm>
            <a:off x="827088" y="4637088"/>
            <a:ext cx="5202237" cy="4325937"/>
          </a:xfrm>
          <a:noFill/>
        </p:spPr>
        <p:txBody>
          <a:bodyPr/>
          <a:lstStyle/>
          <a:p>
            <a:pPr eaLnBrk="1" hangingPunct="1"/>
            <a:endParaRPr lang="en-GB" altLang="en-US"/>
          </a:p>
        </p:txBody>
      </p:sp>
    </p:spTree>
    <p:extLst>
      <p:ext uri="{BB962C8B-B14F-4D97-AF65-F5344CB8AC3E}">
        <p14:creationId xmlns:p14="http://schemas.microsoft.com/office/powerpoint/2010/main" xmlns="" val="2819076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3"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5874"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2865202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3"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5874"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2042374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5" name="Rectangle 1"/>
          <p:cNvSpPr txBox="1">
            <a:spLocks noGrp="1" noRot="1" noChangeAspect="1" noChangeArrowheads="1"/>
          </p:cNvSpPr>
          <p:nvPr>
            <p:ph type="sldImg"/>
          </p:nvPr>
        </p:nvSpPr>
        <p:spPr bwMode="auto">
          <a:xfrm>
            <a:off x="652463" y="217488"/>
            <a:ext cx="5548312" cy="4160837"/>
          </a:xfrm>
          <a:prstGeom prst="rect">
            <a:avLst/>
          </a:prstGeom>
          <a:solidFill>
            <a:srgbClr val="FFFFFF"/>
          </a:solidFill>
          <a:ln>
            <a:solidFill>
              <a:srgbClr val="000000"/>
            </a:solidFill>
            <a:miter lim="800000"/>
            <a:headEnd/>
            <a:tailEnd/>
          </a:ln>
        </p:spPr>
      </p:sp>
      <p:sp>
        <p:nvSpPr>
          <p:cNvPr id="338946" name="Rectangle 2"/>
          <p:cNvSpPr txBox="1">
            <a:spLocks noGrp="1" noChangeArrowheads="1"/>
          </p:cNvSpPr>
          <p:nvPr>
            <p:ph type="body" idx="1"/>
          </p:nvPr>
        </p:nvSpPr>
        <p:spPr bwMode="auto">
          <a:xfrm>
            <a:off x="180975" y="4422775"/>
            <a:ext cx="6486525" cy="51292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2048645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29506" name="Rectangle 2"/>
          <p:cNvSpPr>
            <a:spLocks noGrp="1" noChangeArrowheads="1"/>
          </p:cNvSpPr>
          <p:nvPr>
            <p:ph type="ctrTitle"/>
          </p:nvPr>
        </p:nvSpPr>
        <p:spPr>
          <a:xfrm>
            <a:off x="295275" y="1500188"/>
            <a:ext cx="8688388" cy="698500"/>
          </a:xfrm>
          <a:ln algn="ctr"/>
        </p:spPr>
        <p:txBody>
          <a:bodyPr>
            <a:spAutoFit/>
          </a:bodyPr>
          <a:lstStyle>
            <a:lvl1pPr>
              <a:lnSpc>
                <a:spcPts val="5500"/>
              </a:lnSpc>
              <a:defRPr sz="3000"/>
            </a:lvl1pPr>
          </a:lstStyle>
          <a:p>
            <a:r>
              <a:rPr lang="en-US"/>
              <a:t>Click to edit Master title style</a:t>
            </a:r>
          </a:p>
        </p:txBody>
      </p:sp>
      <p:sp>
        <p:nvSpPr>
          <p:cNvPr id="1429507" name="Rectangle 3"/>
          <p:cNvSpPr>
            <a:spLocks noGrp="1" noChangeArrowheads="1"/>
          </p:cNvSpPr>
          <p:nvPr>
            <p:ph type="subTitle" idx="1"/>
          </p:nvPr>
        </p:nvSpPr>
        <p:spPr>
          <a:xfrm>
            <a:off x="434975" y="5075238"/>
            <a:ext cx="3951288" cy="974725"/>
          </a:xfrm>
        </p:spPr>
        <p:txBody>
          <a:bodyPr>
            <a:spAutoFit/>
          </a:bodyPr>
          <a:lstStyle>
            <a:lvl1pPr>
              <a:defRPr sz="3200"/>
            </a:lvl1pPr>
          </a:lstStyle>
          <a:p>
            <a:r>
              <a:rPr lang="en-US"/>
              <a:t>Click to edit Master subtitle style</a:t>
            </a:r>
          </a:p>
        </p:txBody>
      </p:sp>
      <p:sp>
        <p:nvSpPr>
          <p:cNvPr id="1429513" name="Text Box 9"/>
          <p:cNvSpPr txBox="1">
            <a:spLocks noChangeArrowheads="1"/>
          </p:cNvSpPr>
          <p:nvPr userDrawn="1"/>
        </p:nvSpPr>
        <p:spPr bwMode="auto">
          <a:xfrm>
            <a:off x="139700" y="6683375"/>
            <a:ext cx="3079369" cy="138499"/>
          </a:xfrm>
          <a:prstGeom prst="rect">
            <a:avLst/>
          </a:prstGeom>
          <a:noFill/>
          <a:ln w="12700" algn="ctr">
            <a:noFill/>
            <a:miter lim="800000"/>
            <a:headEnd/>
            <a:tailEnd/>
          </a:ln>
          <a:effectLst/>
        </p:spPr>
        <p:txBody>
          <a:bodyPr wrap="none" lIns="0" tIns="0" rIns="0" bIns="0">
            <a:spAutoFit/>
          </a:bodyPr>
          <a:lstStyle/>
          <a:p>
            <a:r>
              <a:rPr lang="en-US" sz="900" b="0" dirty="0">
                <a:solidFill>
                  <a:schemeClr val="hlink"/>
                </a:solidFill>
              </a:rPr>
              <a:t>© 2016</a:t>
            </a:r>
            <a:r>
              <a:rPr lang="en-US" sz="900" b="0" baseline="0" dirty="0">
                <a:solidFill>
                  <a:schemeClr val="hlink"/>
                </a:solidFill>
              </a:rPr>
              <a:t> The A1</a:t>
            </a:r>
            <a:r>
              <a:rPr lang="en-US" sz="900" b="0" dirty="0">
                <a:solidFill>
                  <a:schemeClr val="hlink"/>
                </a:solidFill>
              </a:rPr>
              <a:t> Steam Locomotive Trust. All rights reserved.</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GB"/>
          </a:p>
        </p:txBody>
      </p:sp>
      <p:sp>
        <p:nvSpPr>
          <p:cNvPr id="6" name="Slide Number Placeholder 5"/>
          <p:cNvSpPr>
            <a:spLocks noGrp="1"/>
          </p:cNvSpPr>
          <p:nvPr>
            <p:ph type="sldNum" sz="quarter" idx="11"/>
          </p:nvPr>
        </p:nvSpPr>
        <p:spPr/>
        <p:txBody>
          <a:bodyPr/>
          <a:lstStyle>
            <a:lvl1pPr>
              <a:defRPr/>
            </a:lvl1pPr>
          </a:lstStyle>
          <a:p>
            <a:fld id="{52678FA3-ED21-4E29-A9EB-98CCDF963DAC}" type="slidenum">
              <a:rPr lang="en-US" altLang="en-GB"/>
              <a:pPr/>
              <a:t>‹#›</a:t>
            </a:fld>
            <a:endParaRPr lang="en-US" alt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US" altLang="en-GB"/>
          </a:p>
        </p:txBody>
      </p:sp>
      <p:sp>
        <p:nvSpPr>
          <p:cNvPr id="5" name="Slide Number Placeholder 4"/>
          <p:cNvSpPr>
            <a:spLocks noGrp="1"/>
          </p:cNvSpPr>
          <p:nvPr>
            <p:ph type="sldNum" sz="quarter" idx="11"/>
          </p:nvPr>
        </p:nvSpPr>
        <p:spPr/>
        <p:txBody>
          <a:bodyPr/>
          <a:lstStyle>
            <a:lvl1pPr>
              <a:defRPr/>
            </a:lvl1pPr>
          </a:lstStyle>
          <a:p>
            <a:fld id="{0E5D5529-B16D-4C9D-9E92-884C60C513AB}" type="slidenum">
              <a:rPr lang="en-US" altLang="en-GB"/>
              <a:pPr/>
              <a:t>‹#›</a:t>
            </a:fld>
            <a:endParaRPr lang="en-US" alt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1146175"/>
            <a:ext cx="2105025" cy="52403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58775" y="1146175"/>
            <a:ext cx="6164263" cy="5240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US" altLang="en-GB"/>
          </a:p>
        </p:txBody>
      </p:sp>
      <p:sp>
        <p:nvSpPr>
          <p:cNvPr id="5" name="Slide Number Placeholder 4"/>
          <p:cNvSpPr>
            <a:spLocks noGrp="1"/>
          </p:cNvSpPr>
          <p:nvPr>
            <p:ph type="sldNum" sz="quarter" idx="11"/>
          </p:nvPr>
        </p:nvSpPr>
        <p:spPr/>
        <p:txBody>
          <a:bodyPr/>
          <a:lstStyle>
            <a:lvl1pPr>
              <a:defRPr/>
            </a:lvl1pPr>
          </a:lstStyle>
          <a:p>
            <a:fld id="{5A2DFA0F-F741-4947-A759-64370CC7F72C}" type="slidenum">
              <a:rPr lang="en-US" altLang="en-GB"/>
              <a:pPr/>
              <a:t>‹#›</a:t>
            </a:fld>
            <a:endParaRPr lang="en-US" alt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a:lvl1pPr>
          </a:lstStyle>
          <a:p>
            <a:endParaRPr lang="en-US" altLang="en-GB"/>
          </a:p>
        </p:txBody>
      </p:sp>
      <p:sp>
        <p:nvSpPr>
          <p:cNvPr id="5" name="Slide Number Placeholder 4"/>
          <p:cNvSpPr>
            <a:spLocks noGrp="1"/>
          </p:cNvSpPr>
          <p:nvPr>
            <p:ph type="sldNum" sz="quarter" idx="11"/>
          </p:nvPr>
        </p:nvSpPr>
        <p:spPr/>
        <p:txBody>
          <a:bodyPr/>
          <a:lstStyle>
            <a:lvl1pPr>
              <a:defRPr/>
            </a:lvl1pPr>
          </a:lstStyle>
          <a:p>
            <a:fld id="{C10D237A-4B53-451B-8D10-D9AA61188FB3}" type="slidenum">
              <a:rPr lang="en-US" altLang="en-GB"/>
              <a:pPr/>
              <a:t>‹#›</a:t>
            </a:fld>
            <a:endParaRPr lang="en-US" altLang="en-GB"/>
          </a:p>
        </p:txBody>
      </p:sp>
      <p:pic>
        <p:nvPicPr>
          <p:cNvPr id="6" name="Picture 2" descr="P2 Presentation Master Slide.jpg"/>
          <p:cNvPicPr>
            <a:picLocks noChangeAspect="1"/>
          </p:cNvPicPr>
          <p:nvPr userDrawn="1"/>
        </p:nvPicPr>
        <p:blipFill>
          <a:blip r:embed="rId2" cstate="print"/>
          <a:srcRect/>
          <a:stretch>
            <a:fillRect/>
          </a:stretch>
        </p:blipFill>
        <p:spPr bwMode="auto">
          <a:xfrm>
            <a:off x="-2381" y="0"/>
            <a:ext cx="9144000" cy="68580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GB"/>
          </a:p>
        </p:txBody>
      </p:sp>
      <p:sp>
        <p:nvSpPr>
          <p:cNvPr id="5" name="Slide Number Placeholder 4"/>
          <p:cNvSpPr>
            <a:spLocks noGrp="1"/>
          </p:cNvSpPr>
          <p:nvPr>
            <p:ph type="sldNum" sz="quarter" idx="11"/>
          </p:nvPr>
        </p:nvSpPr>
        <p:spPr/>
        <p:txBody>
          <a:bodyPr/>
          <a:lstStyle>
            <a:lvl1pPr>
              <a:defRPr/>
            </a:lvl1pPr>
          </a:lstStyle>
          <a:p>
            <a:fld id="{7F2C7F93-7833-45F6-9C4B-21A5FF0CDBA1}" type="slidenum">
              <a:rPr lang="en-US" altLang="en-GB"/>
              <a:pPr/>
              <a:t>‹#›</a:t>
            </a:fld>
            <a:endParaRPr lang="en-US" alt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676400"/>
            <a:ext cx="4133850" cy="471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676400"/>
            <a:ext cx="4135438" cy="471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US" altLang="en-GB"/>
          </a:p>
        </p:txBody>
      </p:sp>
      <p:sp>
        <p:nvSpPr>
          <p:cNvPr id="6" name="Slide Number Placeholder 5"/>
          <p:cNvSpPr>
            <a:spLocks noGrp="1"/>
          </p:cNvSpPr>
          <p:nvPr>
            <p:ph type="sldNum" sz="quarter" idx="11"/>
          </p:nvPr>
        </p:nvSpPr>
        <p:spPr/>
        <p:txBody>
          <a:bodyPr/>
          <a:lstStyle>
            <a:lvl1pPr>
              <a:defRPr/>
            </a:lvl1pPr>
          </a:lstStyle>
          <a:p>
            <a:fld id="{0DFD6E1A-DC28-4691-BE7A-878935C2B45C}" type="slidenum">
              <a:rPr lang="en-US" altLang="en-GB"/>
              <a:pPr/>
              <a:t>‹#›</a:t>
            </a:fld>
            <a:endParaRPr lang="en-US" altLang="en-GB"/>
          </a:p>
        </p:txBody>
      </p:sp>
      <p:pic>
        <p:nvPicPr>
          <p:cNvPr id="7" name="Picture 2" descr="P2 Presentation Master Slide.jpg"/>
          <p:cNvPicPr>
            <a:picLocks noChangeAspect="1"/>
          </p:cNvPicPr>
          <p:nvPr userDrawn="1"/>
        </p:nvPicPr>
        <p:blipFill>
          <a:blip r:embed="rId2" cstate="print"/>
          <a:srcRect/>
          <a:stretch>
            <a:fillRect/>
          </a:stretch>
        </p:blipFill>
        <p:spPr bwMode="auto">
          <a:xfrm>
            <a:off x="-2381" y="0"/>
            <a:ext cx="9144000" cy="68580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US" altLang="en-GB"/>
          </a:p>
        </p:txBody>
      </p:sp>
      <p:sp>
        <p:nvSpPr>
          <p:cNvPr id="8" name="Slide Number Placeholder 7"/>
          <p:cNvSpPr>
            <a:spLocks noGrp="1"/>
          </p:cNvSpPr>
          <p:nvPr>
            <p:ph type="sldNum" sz="quarter" idx="11"/>
          </p:nvPr>
        </p:nvSpPr>
        <p:spPr/>
        <p:txBody>
          <a:bodyPr/>
          <a:lstStyle>
            <a:lvl1pPr>
              <a:defRPr/>
            </a:lvl1pPr>
          </a:lstStyle>
          <a:p>
            <a:fld id="{6D497588-AFD0-4538-B0F5-575B3D143710}" type="slidenum">
              <a:rPr lang="en-US" altLang="en-GB"/>
              <a:pPr/>
              <a:t>‹#›</a:t>
            </a:fld>
            <a:endParaRPr lang="en-US" alt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altLang="en-GB"/>
          </a:p>
        </p:txBody>
      </p:sp>
      <p:sp>
        <p:nvSpPr>
          <p:cNvPr id="4" name="Slide Number Placeholder 3"/>
          <p:cNvSpPr>
            <a:spLocks noGrp="1"/>
          </p:cNvSpPr>
          <p:nvPr>
            <p:ph type="sldNum" sz="quarter" idx="11"/>
          </p:nvPr>
        </p:nvSpPr>
        <p:spPr/>
        <p:txBody>
          <a:bodyPr/>
          <a:lstStyle>
            <a:lvl1pPr>
              <a:defRPr/>
            </a:lvl1pPr>
          </a:lstStyle>
          <a:p>
            <a:fld id="{B311532B-F90B-4C3D-9E56-91B63CE62E57}" type="slidenum">
              <a:rPr lang="en-US" altLang="en-GB"/>
              <a:pPr/>
              <a:t>‹#›</a:t>
            </a:fld>
            <a:endParaRPr lang="en-US" altLang="en-GB"/>
          </a:p>
        </p:txBody>
      </p:sp>
      <p:sp>
        <p:nvSpPr>
          <p:cNvPr id="5" name="Title 4"/>
          <p:cNvSpPr>
            <a:spLocks noGrp="1"/>
          </p:cNvSpPr>
          <p:nvPr>
            <p:ph type="title"/>
          </p:nvPr>
        </p:nvSpPr>
        <p:spPr/>
        <p:txBody>
          <a:bodyPr/>
          <a:lstStyle/>
          <a:p>
            <a:r>
              <a:rPr lang="en-US"/>
              <a:t>Click to edit Master title style</a:t>
            </a:r>
            <a:endParaRPr lang="en-GB"/>
          </a:p>
        </p:txBody>
      </p:sp>
      <p:pic>
        <p:nvPicPr>
          <p:cNvPr id="6" name="Picture 2" descr="P2 Presentation Master Slide.jpg"/>
          <p:cNvPicPr>
            <a:picLocks noChangeAspect="1"/>
          </p:cNvPicPr>
          <p:nvPr userDrawn="1"/>
        </p:nvPicPr>
        <p:blipFill>
          <a:blip r:embed="rId2" cstate="print"/>
          <a:srcRect/>
          <a:stretch>
            <a:fillRect/>
          </a:stretch>
        </p:blipFill>
        <p:spPr bwMode="auto">
          <a:xfrm>
            <a:off x="-2381" y="0"/>
            <a:ext cx="9144000" cy="68580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US" altLang="en-GB"/>
          </a:p>
        </p:txBody>
      </p:sp>
      <p:sp>
        <p:nvSpPr>
          <p:cNvPr id="4" name="Slide Number Placeholder 3"/>
          <p:cNvSpPr>
            <a:spLocks noGrp="1"/>
          </p:cNvSpPr>
          <p:nvPr>
            <p:ph type="sldNum" sz="quarter" idx="11"/>
          </p:nvPr>
        </p:nvSpPr>
        <p:spPr/>
        <p:txBody>
          <a:bodyPr/>
          <a:lstStyle/>
          <a:p>
            <a:fld id="{8F32726E-71FA-4548-96A5-AB862FF99E50}" type="slidenum">
              <a:rPr lang="en-US" altLang="en-GB" smtClean="0"/>
              <a:pPr/>
              <a:t>‹#›</a:t>
            </a:fld>
            <a:endParaRPr lang="en-US" alt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GB"/>
          </a:p>
        </p:txBody>
      </p:sp>
      <p:sp>
        <p:nvSpPr>
          <p:cNvPr id="3" name="Slide Number Placeholder 2"/>
          <p:cNvSpPr>
            <a:spLocks noGrp="1"/>
          </p:cNvSpPr>
          <p:nvPr>
            <p:ph type="sldNum" sz="quarter" idx="11"/>
          </p:nvPr>
        </p:nvSpPr>
        <p:spPr/>
        <p:txBody>
          <a:bodyPr/>
          <a:lstStyle>
            <a:lvl1pPr>
              <a:defRPr/>
            </a:lvl1pPr>
          </a:lstStyle>
          <a:p>
            <a:fld id="{F9C18F60-BB31-4FBC-BB7B-A86AFCD2F83E}" type="slidenum">
              <a:rPr lang="en-US" altLang="en-GB"/>
              <a:pPr/>
              <a:t>‹#›</a:t>
            </a:fld>
            <a:endParaRPr lang="en-US" altLang="en-GB"/>
          </a:p>
        </p:txBody>
      </p:sp>
      <p:pic>
        <p:nvPicPr>
          <p:cNvPr id="4" name="Picture 2" descr="P2 Presentation Master Slide.jpg"/>
          <p:cNvPicPr>
            <a:picLocks noChangeAspect="1"/>
          </p:cNvPicPr>
          <p:nvPr userDrawn="1"/>
        </p:nvPicPr>
        <p:blipFill>
          <a:blip r:embed="rId2" cstate="print"/>
          <a:srcRect/>
          <a:stretch>
            <a:fillRect/>
          </a:stretch>
        </p:blipFill>
        <p:spPr bwMode="auto">
          <a:xfrm>
            <a:off x="-2381" y="0"/>
            <a:ext cx="9144000" cy="68580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GB"/>
          </a:p>
        </p:txBody>
      </p:sp>
      <p:sp>
        <p:nvSpPr>
          <p:cNvPr id="6" name="Slide Number Placeholder 5"/>
          <p:cNvSpPr>
            <a:spLocks noGrp="1"/>
          </p:cNvSpPr>
          <p:nvPr>
            <p:ph type="sldNum" sz="quarter" idx="11"/>
          </p:nvPr>
        </p:nvSpPr>
        <p:spPr/>
        <p:txBody>
          <a:bodyPr/>
          <a:lstStyle>
            <a:lvl1pPr>
              <a:defRPr/>
            </a:lvl1pPr>
          </a:lstStyle>
          <a:p>
            <a:fld id="{4C5321B0-8CC0-4B49-AA4F-FE57F2B1E0F5}" type="slidenum">
              <a:rPr lang="en-US" altLang="en-GB"/>
              <a:pPr/>
              <a:t>‹#›</a:t>
            </a:fld>
            <a:endParaRPr lang="en-US" alt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428482" name="Rectangle 2"/>
          <p:cNvSpPr>
            <a:spLocks noGrp="1" noChangeArrowheads="1"/>
          </p:cNvSpPr>
          <p:nvPr>
            <p:ph type="title"/>
          </p:nvPr>
        </p:nvSpPr>
        <p:spPr bwMode="auto">
          <a:xfrm>
            <a:off x="358775" y="1146175"/>
            <a:ext cx="8091488" cy="37623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428483" name="Rectangle 3"/>
          <p:cNvSpPr>
            <a:spLocks noGrp="1" noChangeArrowheads="1"/>
          </p:cNvSpPr>
          <p:nvPr>
            <p:ph type="body" idx="1"/>
          </p:nvPr>
        </p:nvSpPr>
        <p:spPr bwMode="auto">
          <a:xfrm>
            <a:off x="358775" y="1676400"/>
            <a:ext cx="8421688" cy="4710113"/>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4"/>
            <a:r>
              <a:rPr lang="en-US" dirty="0"/>
              <a:t>Fifth level</a:t>
            </a:r>
          </a:p>
        </p:txBody>
      </p:sp>
      <p:sp>
        <p:nvSpPr>
          <p:cNvPr id="1428484" name="Rectangle 4"/>
          <p:cNvSpPr>
            <a:spLocks noGrp="1" noChangeArrowheads="1"/>
          </p:cNvSpPr>
          <p:nvPr>
            <p:ph type="ftr" sz="quarter" idx="3"/>
          </p:nvPr>
        </p:nvSpPr>
        <p:spPr bwMode="auto">
          <a:xfrm>
            <a:off x="419100" y="6383338"/>
            <a:ext cx="5243513" cy="122237"/>
          </a:xfrm>
          <a:prstGeom prst="rect">
            <a:avLst/>
          </a:prstGeom>
          <a:noFill/>
          <a:ln w="12700">
            <a:noFill/>
            <a:miter lim="800000"/>
            <a:headEnd/>
            <a:tailEnd/>
          </a:ln>
          <a:effectLst/>
        </p:spPr>
        <p:txBody>
          <a:bodyPr vert="horz" wrap="square" lIns="0" tIns="0" rIns="0" bIns="0" numCol="1" anchor="b" anchorCtr="0" compatLnSpc="1">
            <a:prstTxWarp prst="textNoShape">
              <a:avLst/>
            </a:prstTxWarp>
            <a:spAutoFit/>
          </a:bodyPr>
          <a:lstStyle>
            <a:lvl1pPr>
              <a:spcAft>
                <a:spcPct val="0"/>
              </a:spcAft>
              <a:defRPr sz="800" b="0"/>
            </a:lvl1pPr>
          </a:lstStyle>
          <a:p>
            <a:endParaRPr lang="en-US" altLang="en-GB"/>
          </a:p>
        </p:txBody>
      </p:sp>
      <p:sp>
        <p:nvSpPr>
          <p:cNvPr id="1428485" name="Rectangle 5"/>
          <p:cNvSpPr>
            <a:spLocks noGrp="1" noChangeArrowheads="1"/>
          </p:cNvSpPr>
          <p:nvPr>
            <p:ph type="sldNum" sz="quarter" idx="4"/>
          </p:nvPr>
        </p:nvSpPr>
        <p:spPr bwMode="auto">
          <a:xfrm>
            <a:off x="8712200" y="6672263"/>
            <a:ext cx="355600" cy="122237"/>
          </a:xfrm>
          <a:prstGeom prst="rect">
            <a:avLst/>
          </a:prstGeom>
          <a:noFill/>
          <a:ln w="12700">
            <a:noFill/>
            <a:miter lim="800000"/>
            <a:headEnd/>
            <a:tailEnd/>
          </a:ln>
          <a:effectLst/>
        </p:spPr>
        <p:txBody>
          <a:bodyPr vert="horz" wrap="square" lIns="0" tIns="0" rIns="0" bIns="0" numCol="1" anchor="b" anchorCtr="0" compatLnSpc="1">
            <a:prstTxWarp prst="textNoShape">
              <a:avLst/>
            </a:prstTxWarp>
            <a:spAutoFit/>
          </a:bodyPr>
          <a:lstStyle>
            <a:lvl1pPr algn="ctr">
              <a:spcAft>
                <a:spcPct val="0"/>
              </a:spcAft>
              <a:defRPr sz="800" b="0">
                <a:solidFill>
                  <a:schemeClr val="hlink"/>
                </a:solidFill>
              </a:defRPr>
            </a:lvl1pPr>
          </a:lstStyle>
          <a:p>
            <a:fld id="{8F32726E-71FA-4548-96A5-AB862FF99E50}" type="slidenum">
              <a:rPr lang="en-US" altLang="en-GB"/>
              <a:pPr/>
              <a:t>‹#›</a:t>
            </a:fld>
            <a:endParaRPr lang="en-US" altLang="en-GB"/>
          </a:p>
        </p:txBody>
      </p:sp>
      <p:sp>
        <p:nvSpPr>
          <p:cNvPr id="1428487" name="Text Box 7"/>
          <p:cNvSpPr txBox="1">
            <a:spLocks noChangeArrowheads="1"/>
          </p:cNvSpPr>
          <p:nvPr userDrawn="1"/>
        </p:nvSpPr>
        <p:spPr bwMode="auto">
          <a:xfrm>
            <a:off x="139700" y="6683375"/>
            <a:ext cx="3143489" cy="138499"/>
          </a:xfrm>
          <a:prstGeom prst="rect">
            <a:avLst/>
          </a:prstGeom>
          <a:noFill/>
          <a:ln w="12700" algn="ctr">
            <a:noFill/>
            <a:miter lim="800000"/>
            <a:headEnd/>
            <a:tailEnd/>
          </a:ln>
          <a:effectLst/>
        </p:spPr>
        <p:txBody>
          <a:bodyPr wrap="none" lIns="0" tIns="0" rIns="0" bIns="0">
            <a:spAutoFit/>
          </a:bodyPr>
          <a:lstStyle/>
          <a:p>
            <a:r>
              <a:rPr lang="en-US" sz="900" b="0" dirty="0">
                <a:solidFill>
                  <a:schemeClr val="hlink"/>
                </a:solidFill>
              </a:rPr>
              <a:t>© 2016 The A1 Steam Locomotive Trust. All rights reserved.</a:t>
            </a:r>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7" r:id="rId7"/>
    <p:sldLayoutId id="2147483712" r:id="rId8"/>
    <p:sldLayoutId id="2147483713" r:id="rId9"/>
    <p:sldLayoutId id="2147483714" r:id="rId10"/>
    <p:sldLayoutId id="2147483715" r:id="rId11"/>
    <p:sldLayoutId id="2147483716" r:id="rId12"/>
  </p:sldLayoutIdLst>
  <p:hf hdr="0" ftr="0" dt="0"/>
  <p:txStyles>
    <p:titleStyle>
      <a:lvl1pPr algn="l" rtl="0" fontAlgn="base">
        <a:lnSpc>
          <a:spcPct val="90000"/>
        </a:lnSpc>
        <a:spcBef>
          <a:spcPct val="0"/>
        </a:spcBef>
        <a:spcAft>
          <a:spcPct val="0"/>
        </a:spcAft>
        <a:defRPr sz="2200">
          <a:solidFill>
            <a:srgbClr val="D8CB52"/>
          </a:solidFill>
          <a:latin typeface="+mj-lt"/>
          <a:ea typeface="+mj-ea"/>
          <a:cs typeface="+mj-cs"/>
        </a:defRPr>
      </a:lvl1pPr>
      <a:lvl2pPr algn="l" rtl="0" fontAlgn="base">
        <a:lnSpc>
          <a:spcPct val="90000"/>
        </a:lnSpc>
        <a:spcBef>
          <a:spcPct val="0"/>
        </a:spcBef>
        <a:spcAft>
          <a:spcPct val="0"/>
        </a:spcAft>
        <a:defRPr sz="2200">
          <a:solidFill>
            <a:srgbClr val="D8CB52"/>
          </a:solidFill>
          <a:latin typeface="Tahoma" pitchFamily="32" charset="0"/>
        </a:defRPr>
      </a:lvl2pPr>
      <a:lvl3pPr algn="l" rtl="0" fontAlgn="base">
        <a:lnSpc>
          <a:spcPct val="90000"/>
        </a:lnSpc>
        <a:spcBef>
          <a:spcPct val="0"/>
        </a:spcBef>
        <a:spcAft>
          <a:spcPct val="0"/>
        </a:spcAft>
        <a:defRPr sz="2200">
          <a:solidFill>
            <a:srgbClr val="D8CB52"/>
          </a:solidFill>
          <a:latin typeface="Tahoma" pitchFamily="32" charset="0"/>
        </a:defRPr>
      </a:lvl3pPr>
      <a:lvl4pPr algn="l" rtl="0" fontAlgn="base">
        <a:lnSpc>
          <a:spcPct val="90000"/>
        </a:lnSpc>
        <a:spcBef>
          <a:spcPct val="0"/>
        </a:spcBef>
        <a:spcAft>
          <a:spcPct val="0"/>
        </a:spcAft>
        <a:defRPr sz="2200">
          <a:solidFill>
            <a:srgbClr val="D8CB52"/>
          </a:solidFill>
          <a:latin typeface="Tahoma" pitchFamily="32" charset="0"/>
        </a:defRPr>
      </a:lvl4pPr>
      <a:lvl5pPr algn="l" rtl="0" fontAlgn="base">
        <a:lnSpc>
          <a:spcPct val="90000"/>
        </a:lnSpc>
        <a:spcBef>
          <a:spcPct val="0"/>
        </a:spcBef>
        <a:spcAft>
          <a:spcPct val="0"/>
        </a:spcAft>
        <a:defRPr sz="2200">
          <a:solidFill>
            <a:srgbClr val="D8CB52"/>
          </a:solidFill>
          <a:latin typeface="Tahoma" pitchFamily="32" charset="0"/>
        </a:defRPr>
      </a:lvl5pPr>
      <a:lvl6pPr marL="457200" algn="l" rtl="0" fontAlgn="base">
        <a:lnSpc>
          <a:spcPct val="90000"/>
        </a:lnSpc>
        <a:spcBef>
          <a:spcPct val="0"/>
        </a:spcBef>
        <a:spcAft>
          <a:spcPct val="0"/>
        </a:spcAft>
        <a:defRPr sz="2200">
          <a:solidFill>
            <a:srgbClr val="D8CB52"/>
          </a:solidFill>
          <a:latin typeface="Tahoma" pitchFamily="32" charset="0"/>
        </a:defRPr>
      </a:lvl6pPr>
      <a:lvl7pPr marL="914400" algn="l" rtl="0" fontAlgn="base">
        <a:lnSpc>
          <a:spcPct val="90000"/>
        </a:lnSpc>
        <a:spcBef>
          <a:spcPct val="0"/>
        </a:spcBef>
        <a:spcAft>
          <a:spcPct val="0"/>
        </a:spcAft>
        <a:defRPr sz="2200">
          <a:solidFill>
            <a:srgbClr val="D8CB52"/>
          </a:solidFill>
          <a:latin typeface="Tahoma" pitchFamily="32" charset="0"/>
        </a:defRPr>
      </a:lvl7pPr>
      <a:lvl8pPr marL="1371600" algn="l" rtl="0" fontAlgn="base">
        <a:lnSpc>
          <a:spcPct val="90000"/>
        </a:lnSpc>
        <a:spcBef>
          <a:spcPct val="0"/>
        </a:spcBef>
        <a:spcAft>
          <a:spcPct val="0"/>
        </a:spcAft>
        <a:defRPr sz="2200">
          <a:solidFill>
            <a:srgbClr val="D8CB52"/>
          </a:solidFill>
          <a:latin typeface="Tahoma" pitchFamily="32" charset="0"/>
        </a:defRPr>
      </a:lvl8pPr>
      <a:lvl9pPr marL="1828800" algn="l" rtl="0" fontAlgn="base">
        <a:lnSpc>
          <a:spcPct val="90000"/>
        </a:lnSpc>
        <a:spcBef>
          <a:spcPct val="0"/>
        </a:spcBef>
        <a:spcAft>
          <a:spcPct val="0"/>
        </a:spcAft>
        <a:defRPr sz="2200">
          <a:solidFill>
            <a:srgbClr val="D8CB52"/>
          </a:solidFill>
          <a:latin typeface="Tahoma" pitchFamily="32" charset="0"/>
        </a:defRPr>
      </a:lvl9pPr>
    </p:titleStyle>
    <p:bodyStyle>
      <a:lvl1pPr marL="174625" indent="-174625" algn="l" rtl="0" fontAlgn="base">
        <a:spcBef>
          <a:spcPct val="0"/>
        </a:spcBef>
        <a:spcAft>
          <a:spcPct val="25000"/>
        </a:spcAft>
        <a:buChar char="•"/>
        <a:defRPr sz="2000">
          <a:solidFill>
            <a:schemeClr val="hlink"/>
          </a:solidFill>
          <a:latin typeface="+mn-lt"/>
          <a:ea typeface="+mn-ea"/>
          <a:cs typeface="+mn-cs"/>
        </a:defRPr>
      </a:lvl1pPr>
      <a:lvl2pPr marL="522288" indent="-168275" algn="l" rtl="0" fontAlgn="base">
        <a:spcBef>
          <a:spcPct val="0"/>
        </a:spcBef>
        <a:spcAft>
          <a:spcPct val="25000"/>
        </a:spcAft>
        <a:buChar char="•"/>
        <a:defRPr sz="2400">
          <a:solidFill>
            <a:schemeClr val="hlink"/>
          </a:solidFill>
          <a:latin typeface="+mn-lt"/>
        </a:defRPr>
      </a:lvl2pPr>
      <a:lvl3pPr marL="873125" indent="-171450" algn="l" rtl="0" fontAlgn="base">
        <a:spcBef>
          <a:spcPct val="0"/>
        </a:spcBef>
        <a:spcAft>
          <a:spcPct val="25000"/>
        </a:spcAft>
        <a:buChar char="–"/>
        <a:defRPr>
          <a:solidFill>
            <a:schemeClr val="hlink"/>
          </a:solidFill>
          <a:latin typeface="+mn-lt"/>
        </a:defRPr>
      </a:lvl3pPr>
      <a:lvl4pPr marL="1223963" indent="-171450" algn="l" rtl="0" fontAlgn="base">
        <a:spcBef>
          <a:spcPct val="0"/>
        </a:spcBef>
        <a:spcAft>
          <a:spcPct val="25000"/>
        </a:spcAft>
        <a:buChar char="•"/>
        <a:defRPr sz="1600">
          <a:solidFill>
            <a:schemeClr val="hlink"/>
          </a:solidFill>
          <a:latin typeface="+mn-lt"/>
        </a:defRPr>
      </a:lvl4pPr>
      <a:lvl5pPr marL="1574800" indent="-171450" algn="l" rtl="0" fontAlgn="base">
        <a:spcBef>
          <a:spcPct val="0"/>
        </a:spcBef>
        <a:spcAft>
          <a:spcPct val="25000"/>
        </a:spcAft>
        <a:buChar char="–"/>
        <a:defRPr sz="1400">
          <a:solidFill>
            <a:schemeClr val="hlink"/>
          </a:solidFill>
          <a:latin typeface="+mn-lt"/>
        </a:defRPr>
      </a:lvl5pPr>
      <a:lvl6pPr marL="2032000" indent="-171450" algn="l" rtl="0" fontAlgn="base">
        <a:spcBef>
          <a:spcPct val="0"/>
        </a:spcBef>
        <a:spcAft>
          <a:spcPct val="25000"/>
        </a:spcAft>
        <a:buChar char="–"/>
        <a:defRPr sz="1400">
          <a:solidFill>
            <a:schemeClr val="hlink"/>
          </a:solidFill>
          <a:latin typeface="+mn-lt"/>
        </a:defRPr>
      </a:lvl6pPr>
      <a:lvl7pPr marL="2489200" indent="-171450" algn="l" rtl="0" fontAlgn="base">
        <a:spcBef>
          <a:spcPct val="0"/>
        </a:spcBef>
        <a:spcAft>
          <a:spcPct val="25000"/>
        </a:spcAft>
        <a:buChar char="–"/>
        <a:defRPr sz="1400">
          <a:solidFill>
            <a:schemeClr val="hlink"/>
          </a:solidFill>
          <a:latin typeface="+mn-lt"/>
        </a:defRPr>
      </a:lvl7pPr>
      <a:lvl8pPr marL="2946400" indent="-171450" algn="l" rtl="0" fontAlgn="base">
        <a:spcBef>
          <a:spcPct val="0"/>
        </a:spcBef>
        <a:spcAft>
          <a:spcPct val="25000"/>
        </a:spcAft>
        <a:buChar char="–"/>
        <a:defRPr sz="1400">
          <a:solidFill>
            <a:schemeClr val="hlink"/>
          </a:solidFill>
          <a:latin typeface="+mn-lt"/>
        </a:defRPr>
      </a:lvl8pPr>
      <a:lvl9pPr marL="3403600" indent="-171450" algn="l" rtl="0" fontAlgn="base">
        <a:spcBef>
          <a:spcPct val="0"/>
        </a:spcBef>
        <a:spcAft>
          <a:spcPct val="25000"/>
        </a:spcAft>
        <a:buChar char="–"/>
        <a:defRPr sz="14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jeFDvKH5rqQ"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41.emf"/></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 Id="rId9" Type="http://schemas.openxmlformats.org/officeDocument/2006/relationships/image" Target="../media/image61.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69.jpeg"/><Relationship Id="rId4" Type="http://schemas.openxmlformats.org/officeDocument/2006/relationships/image" Target="../media/image68.jpeg"/></Relationships>
</file>

<file path=ppt/slides/_rels/slide5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6.xml"/><Relationship Id="rId4" Type="http://schemas.openxmlformats.org/officeDocument/2006/relationships/image" Target="../media/image80.jpeg"/></Relationships>
</file>

<file path=ppt/slides/_rels/slide6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7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7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04.jpeg"/></Relationships>
</file>

<file path=ppt/slides/_rels/slide8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a1steam.com/" TargetMode="External"/><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7894" name="Rectangle 6"/>
          <p:cNvSpPr>
            <a:spLocks noGrp="1" noChangeArrowheads="1"/>
          </p:cNvSpPr>
          <p:nvPr>
            <p:ph type="ctrTitle"/>
          </p:nvPr>
        </p:nvSpPr>
        <p:spPr>
          <a:xfrm>
            <a:off x="746036" y="1461552"/>
            <a:ext cx="8688388" cy="923330"/>
          </a:xfrm>
        </p:spPr>
        <p:txBody>
          <a:bodyPr/>
          <a:lstStyle/>
          <a:p>
            <a:pPr>
              <a:lnSpc>
                <a:spcPct val="100000"/>
              </a:lnSpc>
            </a:pPr>
            <a:r>
              <a:rPr lang="en-GB" dirty="0"/>
              <a:t>LNER P2 2007 </a:t>
            </a:r>
            <a:r>
              <a:rPr lang="en-GB" i="1" dirty="0"/>
              <a:t>Prince of Wales</a:t>
            </a:r>
            <a:r>
              <a:rPr lang="en-GB" dirty="0"/>
              <a:t>:</a:t>
            </a:r>
            <a:br>
              <a:rPr lang="en-GB" dirty="0"/>
            </a:br>
            <a:r>
              <a:rPr lang="en-GB" dirty="0"/>
              <a:t>Traditional Technology; Modern Methods</a:t>
            </a:r>
          </a:p>
        </p:txBody>
      </p:sp>
      <p:sp>
        <p:nvSpPr>
          <p:cNvPr id="2597895" name="Rectangle 7"/>
          <p:cNvSpPr>
            <a:spLocks noGrp="1" noChangeArrowheads="1"/>
          </p:cNvSpPr>
          <p:nvPr>
            <p:ph type="subTitle" idx="1"/>
          </p:nvPr>
        </p:nvSpPr>
        <p:spPr>
          <a:xfrm>
            <a:off x="434973" y="5176838"/>
            <a:ext cx="8339571" cy="553998"/>
          </a:xfrm>
        </p:spPr>
        <p:txBody>
          <a:bodyPr/>
          <a:lstStyle/>
          <a:p>
            <a:pPr>
              <a:buFontTx/>
              <a:buNone/>
            </a:pPr>
            <a:r>
              <a:rPr lang="en-GB" sz="3600" dirty="0"/>
              <a:t>David Elliott – Director of Engineering</a:t>
            </a:r>
          </a:p>
        </p:txBody>
      </p:sp>
      <p:sp>
        <p:nvSpPr>
          <p:cNvPr id="2" name="TextBox 1"/>
          <p:cNvSpPr txBox="1"/>
          <p:nvPr/>
        </p:nvSpPr>
        <p:spPr>
          <a:xfrm>
            <a:off x="600362" y="3500582"/>
            <a:ext cx="8174182" cy="1077218"/>
          </a:xfrm>
          <a:prstGeom prst="rect">
            <a:avLst/>
          </a:prstGeom>
          <a:noFill/>
        </p:spPr>
        <p:txBody>
          <a:bodyPr wrap="square" rtlCol="0">
            <a:spAutoFit/>
          </a:bodyPr>
          <a:lstStyle/>
          <a:p>
            <a:pPr marL="174625" indent="-174625" algn="ctr"/>
            <a:r>
              <a:rPr lang="en-GB" b="0" dirty="0">
                <a:solidFill>
                  <a:schemeClr val="hlink"/>
                </a:solidFill>
                <a:latin typeface="+mn-lt"/>
              </a:rPr>
              <a:t>Advanced Steam Traction Trust Conference 9</a:t>
            </a:r>
            <a:r>
              <a:rPr lang="en-GB" b="0" baseline="30000" dirty="0">
                <a:solidFill>
                  <a:schemeClr val="hlink"/>
                </a:solidFill>
                <a:latin typeface="+mn-lt"/>
              </a:rPr>
              <a:t>th</a:t>
            </a:r>
            <a:r>
              <a:rPr lang="en-GB" b="0" dirty="0">
                <a:solidFill>
                  <a:schemeClr val="hlink"/>
                </a:solidFill>
                <a:latin typeface="+mn-lt"/>
              </a:rPr>
              <a:t> October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p:cNvSpPr txBox="1">
            <a:spLocks noGrp="1"/>
          </p:cNvSpPr>
          <p:nvPr/>
        </p:nvSpPr>
        <p:spPr bwMode="auto">
          <a:xfrm>
            <a:off x="8712200" y="6672263"/>
            <a:ext cx="355600" cy="122237"/>
          </a:xfrm>
          <a:prstGeom prst="rect">
            <a:avLst/>
          </a:prstGeom>
          <a:noFill/>
          <a:ln w="12700">
            <a:noFill/>
            <a:miter lim="800000"/>
            <a:headEnd/>
            <a:tailEnd/>
          </a:ln>
        </p:spPr>
        <p:txBody>
          <a:bodyPr lIns="0" tIns="0" rIns="0" bIns="0" anchor="b">
            <a:spAutoFit/>
          </a:bodyPr>
          <a:lstStyle/>
          <a:p>
            <a:pPr algn="ctr">
              <a:spcAft>
                <a:spcPct val="0"/>
              </a:spcAft>
            </a:pPr>
            <a:fld id="{8834FB1B-3177-4ED5-9D7F-793290102414}" type="slidenum">
              <a:rPr lang="en-US" altLang="en-GB" sz="800" b="0">
                <a:solidFill>
                  <a:schemeClr val="hlink"/>
                </a:solidFill>
              </a:rPr>
              <a:pPr algn="ctr">
                <a:spcAft>
                  <a:spcPct val="0"/>
                </a:spcAft>
              </a:pPr>
              <a:t>10</a:t>
            </a:fld>
            <a:endParaRPr lang="en-US" altLang="en-GB" sz="800" b="0">
              <a:solidFill>
                <a:schemeClr val="hlink"/>
              </a:solidFill>
            </a:endParaRPr>
          </a:p>
        </p:txBody>
      </p:sp>
      <p:sp>
        <p:nvSpPr>
          <p:cNvPr id="105475" name="Rectangle 2"/>
          <p:cNvSpPr>
            <a:spLocks noGrp="1" noChangeArrowheads="1"/>
          </p:cNvSpPr>
          <p:nvPr>
            <p:ph type="title" idx="4294967295"/>
          </p:nvPr>
        </p:nvSpPr>
        <p:spPr>
          <a:xfrm>
            <a:off x="48419" y="1334293"/>
            <a:ext cx="8091488" cy="376238"/>
          </a:xfrm>
        </p:spPr>
        <p:txBody>
          <a:bodyPr/>
          <a:lstStyle/>
          <a:p>
            <a:pPr eaLnBrk="1" hangingPunct="1"/>
            <a:r>
              <a:rPr lang="en-GB" dirty="0"/>
              <a:t>Vampire Study into vehicle ride</a:t>
            </a:r>
          </a:p>
        </p:txBody>
      </p:sp>
      <p:sp>
        <p:nvSpPr>
          <p:cNvPr id="105476" name="Rectangle 4"/>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dirty="0">
                <a:solidFill>
                  <a:srgbClr val="336600"/>
                </a:solidFill>
                <a:latin typeface="Tahoma" pitchFamily="34" charset="0"/>
              </a:rPr>
              <a:t>Feasibility Study</a:t>
            </a:r>
          </a:p>
        </p:txBody>
      </p:sp>
      <p:sp>
        <p:nvSpPr>
          <p:cNvPr id="6" name="Rectangle 5"/>
          <p:cNvSpPr/>
          <p:nvPr/>
        </p:nvSpPr>
        <p:spPr>
          <a:xfrm>
            <a:off x="361950" y="5191125"/>
            <a:ext cx="8372475" cy="1962076"/>
          </a:xfrm>
          <a:prstGeom prst="rect">
            <a:avLst/>
          </a:prstGeom>
        </p:spPr>
        <p:txBody>
          <a:bodyPr wrap="square">
            <a:spAutoFit/>
          </a:bodyPr>
          <a:lstStyle/>
          <a:p>
            <a:pPr marL="174625" indent="-174625">
              <a:buFontTx/>
              <a:buChar char="•"/>
              <a:defRPr/>
            </a:pPr>
            <a:r>
              <a:rPr lang="en-GB" sz="2200" b="0" i="0" kern="0" dirty="0">
                <a:solidFill>
                  <a:schemeClr val="hlink"/>
                </a:solidFill>
                <a:latin typeface="+mn-lt"/>
              </a:rPr>
              <a:t>Phase 1 – create a validated computer model of </a:t>
            </a:r>
            <a:r>
              <a:rPr lang="en-GB" sz="2200" b="0" kern="0" dirty="0">
                <a:solidFill>
                  <a:schemeClr val="hlink"/>
                </a:solidFill>
                <a:latin typeface="+mn-lt"/>
              </a:rPr>
              <a:t>Tornado</a:t>
            </a:r>
          </a:p>
          <a:p>
            <a:pPr marL="174625" indent="-174625">
              <a:buFontTx/>
              <a:buChar char="•"/>
              <a:defRPr/>
            </a:pPr>
            <a:r>
              <a:rPr lang="en-GB" sz="2200" b="0" i="0" kern="0" dirty="0">
                <a:solidFill>
                  <a:schemeClr val="hlink"/>
                </a:solidFill>
                <a:latin typeface="+mn-lt"/>
              </a:rPr>
              <a:t>Phase 2 – develop a model of Gresley P2 as built</a:t>
            </a:r>
          </a:p>
          <a:p>
            <a:pPr marL="174625" indent="-174625">
              <a:buFontTx/>
              <a:buChar char="•"/>
              <a:defRPr/>
            </a:pPr>
            <a:r>
              <a:rPr lang="en-GB" sz="2200" b="0" i="0" kern="0" dirty="0">
                <a:solidFill>
                  <a:schemeClr val="hlink"/>
                </a:solidFill>
                <a:latin typeface="+mn-lt"/>
              </a:rPr>
              <a:t>Phase 3 – optimise the model to prove acceptable performance</a:t>
            </a:r>
          </a:p>
          <a:p>
            <a:pPr marL="174625" indent="-174625">
              <a:defRPr/>
            </a:pPr>
            <a:endParaRPr lang="en-GB" sz="2000" b="0" i="0" kern="0" dirty="0">
              <a:solidFill>
                <a:schemeClr val="hlink"/>
              </a:solidFill>
              <a:latin typeface="+mn-lt"/>
            </a:endParaRPr>
          </a:p>
          <a:p>
            <a:pPr marL="174625" indent="-174625">
              <a:buFontTx/>
              <a:buChar char="•"/>
              <a:defRPr/>
            </a:pPr>
            <a:endParaRPr lang="en-GB"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892991" y="1808203"/>
            <a:ext cx="5310391" cy="3461711"/>
          </a:xfrm>
          <a:prstGeom prst="rect">
            <a:avLst/>
          </a:prstGeom>
        </p:spPr>
      </p:pic>
    </p:spTree>
    <p:extLst>
      <p:ext uri="{BB962C8B-B14F-4D97-AF65-F5344CB8AC3E}">
        <p14:creationId xmlns:p14="http://schemas.microsoft.com/office/powerpoint/2010/main" xmlns="" val="3531534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9090" name="Rectangle 2"/>
          <p:cNvSpPr>
            <a:spLocks noGrp="1" noChangeArrowheads="1"/>
          </p:cNvSpPr>
          <p:nvPr>
            <p:ph type="title"/>
          </p:nvPr>
        </p:nvSpPr>
        <p:spPr>
          <a:xfrm>
            <a:off x="350753" y="1352550"/>
            <a:ext cx="8091488" cy="376238"/>
          </a:xfrm>
        </p:spPr>
        <p:txBody>
          <a:bodyPr/>
          <a:lstStyle/>
          <a:p>
            <a:r>
              <a:rPr lang="en-GB" dirty="0"/>
              <a:t>It started with Tornado in 2008 - Track force testing at GCR</a:t>
            </a:r>
            <a:endParaRPr lang="en-US" dirty="0"/>
          </a:p>
        </p:txBody>
      </p:sp>
      <p:pic>
        <p:nvPicPr>
          <p:cNvPr id="3289094" name="Picture 6" descr="IMG_4030"/>
          <p:cNvPicPr>
            <a:picLocks noGrp="1" noChangeAspect="1" noChangeArrowheads="1"/>
          </p:cNvPicPr>
          <p:nvPr>
            <p:ph idx="1"/>
          </p:nvPr>
        </p:nvPicPr>
        <p:blipFill>
          <a:blip r:embed="rId2" cstate="screen">
            <a:extLst>
              <a:ext uri="{28A0092B-C50C-407E-A947-70E740481C1C}">
                <a14:useLocalDpi xmlns:a14="http://schemas.microsoft.com/office/drawing/2010/main" xmlns=""/>
              </a:ext>
            </a:extLst>
          </a:blip>
          <a:srcRect/>
          <a:stretch>
            <a:fillRect/>
          </a:stretch>
        </p:blipFill>
        <p:spPr>
          <a:xfrm>
            <a:off x="236538" y="2026746"/>
            <a:ext cx="5024437" cy="3354387"/>
          </a:xfrm>
          <a:noFill/>
          <a:ln/>
        </p:spPr>
      </p:pic>
      <p:sp>
        <p:nvSpPr>
          <p:cNvPr id="6" name="Slide Number Placeholder 4"/>
          <p:cNvSpPr>
            <a:spLocks noGrp="1"/>
          </p:cNvSpPr>
          <p:nvPr>
            <p:ph type="sldNum" sz="quarter" idx="11"/>
          </p:nvPr>
        </p:nvSpPr>
        <p:spPr/>
        <p:txBody>
          <a:bodyPr/>
          <a:lstStyle/>
          <a:p>
            <a:fld id="{C4AC3AAF-DD74-41C6-8BED-DC08F451B7D4}" type="slidenum">
              <a:rPr lang="en-US" altLang="en-GB"/>
              <a:pPr/>
              <a:t>11</a:t>
            </a:fld>
            <a:endParaRPr lang="en-US" altLang="en-GB"/>
          </a:p>
        </p:txBody>
      </p:sp>
      <p:sp>
        <p:nvSpPr>
          <p:cNvPr id="3289091" name="Rectangle 3"/>
          <p:cNvSpPr>
            <a:spLocks noChangeArrowheads="1"/>
          </p:cNvSpPr>
          <p:nvPr/>
        </p:nvSpPr>
        <p:spPr bwMode="auto">
          <a:xfrm>
            <a:off x="460375" y="434975"/>
            <a:ext cx="3633788" cy="300038"/>
          </a:xfrm>
          <a:prstGeom prst="rect">
            <a:avLst/>
          </a:prstGeom>
          <a:noFill/>
          <a:ln w="12700">
            <a:noFill/>
            <a:miter lim="800000"/>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Ride Study using Vampire</a:t>
            </a:r>
          </a:p>
        </p:txBody>
      </p:sp>
      <p:pic>
        <p:nvPicPr>
          <p:cNvPr id="1026" name="Picture 2"/>
          <p:cNvPicPr>
            <a:picLocks noChangeAspect="1" noChangeArrowheads="1"/>
          </p:cNvPicPr>
          <p:nvPr/>
        </p:nvPicPr>
        <p:blipFill>
          <a:blip r:embed="rId3" cstate="print"/>
          <a:srcRect/>
          <a:stretch>
            <a:fillRect/>
          </a:stretch>
        </p:blipFill>
        <p:spPr bwMode="auto">
          <a:xfrm>
            <a:off x="5667850" y="2026746"/>
            <a:ext cx="3151832" cy="42066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7730" name="Rectangle 2"/>
          <p:cNvSpPr>
            <a:spLocks noGrp="1" noChangeArrowheads="1"/>
          </p:cNvSpPr>
          <p:nvPr>
            <p:ph type="title"/>
          </p:nvPr>
        </p:nvSpPr>
        <p:spPr>
          <a:xfrm>
            <a:off x="358775" y="1346702"/>
            <a:ext cx="8091488" cy="376238"/>
          </a:xfrm>
        </p:spPr>
        <p:txBody>
          <a:bodyPr/>
          <a:lstStyle/>
          <a:p>
            <a:r>
              <a:rPr lang="en-GB" dirty="0"/>
              <a:t>All instrumented up – 60mph max</a:t>
            </a:r>
            <a:br>
              <a:rPr lang="en-GB" dirty="0"/>
            </a:br>
            <a:r>
              <a:rPr lang="en-GB" dirty="0"/>
              <a:t> </a:t>
            </a:r>
          </a:p>
        </p:txBody>
      </p:sp>
      <p:pic>
        <p:nvPicPr>
          <p:cNvPr id="3017732" name="Picture 4" descr="Force Test001"/>
          <p:cNvPicPr>
            <a:picLocks noGrp="1" noChangeAspect="1" noChangeArrowheads="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1876927" y="1933575"/>
            <a:ext cx="5588386" cy="4470709"/>
          </a:xfrm>
          <a:noFill/>
          <a:ln/>
        </p:spPr>
      </p:pic>
      <p:sp>
        <p:nvSpPr>
          <p:cNvPr id="4" name="Slide Number Placeholder 4"/>
          <p:cNvSpPr>
            <a:spLocks noGrp="1"/>
          </p:cNvSpPr>
          <p:nvPr>
            <p:ph type="sldNum" sz="quarter" idx="11"/>
          </p:nvPr>
        </p:nvSpPr>
        <p:spPr/>
        <p:txBody>
          <a:bodyPr/>
          <a:lstStyle/>
          <a:p>
            <a:fld id="{9958EFF1-81F3-4909-B79A-6BCC86DDC465}" type="slidenum">
              <a:rPr lang="en-US" altLang="en-GB"/>
              <a:pPr/>
              <a:t>12</a:t>
            </a:fld>
            <a:endParaRPr lang="en-US" altLang="en-GB"/>
          </a:p>
        </p:txBody>
      </p:sp>
      <p:sp>
        <p:nvSpPr>
          <p:cNvPr id="5" name="Rectangle 3"/>
          <p:cNvSpPr>
            <a:spLocks noChangeArrowheads="1"/>
          </p:cNvSpPr>
          <p:nvPr/>
        </p:nvSpPr>
        <p:spPr bwMode="auto">
          <a:xfrm>
            <a:off x="460375" y="434975"/>
            <a:ext cx="3633788" cy="300038"/>
          </a:xfrm>
          <a:prstGeom prst="rect">
            <a:avLst/>
          </a:prstGeom>
          <a:noFill/>
          <a:ln w="12700">
            <a:noFill/>
            <a:miter lim="800000"/>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Ride Study using Vampire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2F8F7742-67E5-48D9-875B-1DD73DB63A23}" type="slidenum">
              <a:rPr lang="en-US" altLang="en-GB"/>
              <a:pPr/>
              <a:t>13</a:t>
            </a:fld>
            <a:endParaRPr lang="en-US" altLang="en-GB"/>
          </a:p>
        </p:txBody>
      </p:sp>
      <p:sp>
        <p:nvSpPr>
          <p:cNvPr id="3441666" name="Rectangle 2"/>
          <p:cNvSpPr>
            <a:spLocks noGrp="1" noChangeArrowheads="1"/>
          </p:cNvSpPr>
          <p:nvPr>
            <p:ph type="title"/>
          </p:nvPr>
        </p:nvSpPr>
        <p:spPr>
          <a:xfrm>
            <a:off x="312456" y="1370340"/>
            <a:ext cx="8450374" cy="376238"/>
          </a:xfrm>
        </p:spPr>
        <p:txBody>
          <a:bodyPr/>
          <a:lstStyle/>
          <a:p>
            <a:r>
              <a:rPr lang="en-GB" dirty="0"/>
              <a:t>Re-instrumented up for ECML high speed test run – 75mph (plus…)</a:t>
            </a:r>
          </a:p>
        </p:txBody>
      </p:sp>
      <p:sp>
        <p:nvSpPr>
          <p:cNvPr id="3441667" name="Rectangle 3"/>
          <p:cNvSpPr>
            <a:spLocks noChangeArrowheads="1"/>
          </p:cNvSpPr>
          <p:nvPr/>
        </p:nvSpPr>
        <p:spPr bwMode="auto">
          <a:xfrm>
            <a:off x="460375" y="434975"/>
            <a:ext cx="3633788" cy="300038"/>
          </a:xfrm>
          <a:prstGeom prst="rect">
            <a:avLst/>
          </a:prstGeom>
          <a:noFill/>
          <a:ln w="12700">
            <a:noFill/>
            <a:miter lim="800000"/>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Ride Study using Vampire</a:t>
            </a:r>
          </a:p>
        </p:txBody>
      </p:sp>
      <p:pic>
        <p:nvPicPr>
          <p:cNvPr id="3441668" name="Picture 4" descr="Nat Express 1"/>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892457" y="2441190"/>
            <a:ext cx="5015753" cy="3348342"/>
          </a:xfrm>
          <a:prstGeom prst="rect">
            <a:avLst/>
          </a:prstGeom>
          <a:noFill/>
          <a:ln w="9525">
            <a:solidFill>
              <a:srgbClr val="000000"/>
            </a:solidFill>
            <a:miter lim="800000"/>
            <a:headEnd/>
            <a:tailEnd/>
          </a:ln>
        </p:spPr>
      </p:pic>
      <p:pic>
        <p:nvPicPr>
          <p:cNvPr id="6" name="Picture 2" descr="C:\A-Projects\Z archive\Keep here\A1 track forces\Photos\Accelerometers\60163 original\A01.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312456" y="1910604"/>
            <a:ext cx="3307848" cy="4409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1837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311532B-F90B-4C3D-9E56-91B63CE62E57}" type="slidenum">
              <a:rPr lang="en-US" altLang="en-GB" smtClean="0"/>
              <a:pPr/>
              <a:t>14</a:t>
            </a:fld>
            <a:endParaRPr lang="en-US" altLang="en-GB"/>
          </a:p>
        </p:txBody>
      </p:sp>
      <p:sp>
        <p:nvSpPr>
          <p:cNvPr id="3" name="Title 2"/>
          <p:cNvSpPr>
            <a:spLocks noGrp="1"/>
          </p:cNvSpPr>
          <p:nvPr>
            <p:ph type="title"/>
          </p:nvPr>
        </p:nvSpPr>
        <p:spPr>
          <a:xfrm>
            <a:off x="476340" y="1289866"/>
            <a:ext cx="8091488" cy="376238"/>
          </a:xfrm>
        </p:spPr>
        <p:txBody>
          <a:bodyPr/>
          <a:lstStyle/>
          <a:p>
            <a:r>
              <a:rPr lang="en-GB" sz="2400" dirty="0" smtClean="0"/>
              <a:t>F</a:t>
            </a:r>
            <a:r>
              <a:rPr lang="en-GB" sz="1800" dirty="0" smtClean="0"/>
              <a:t>lying through Durham - 18</a:t>
            </a:r>
            <a:r>
              <a:rPr lang="en-GB" sz="1800" baseline="30000" dirty="0" smtClean="0"/>
              <a:t>th</a:t>
            </a:r>
            <a:r>
              <a:rPr lang="en-GB" sz="1800" dirty="0" smtClean="0"/>
              <a:t> November 2008 – amassing validation data</a:t>
            </a:r>
            <a:endParaRPr lang="en-GB" dirty="0"/>
          </a:p>
        </p:txBody>
      </p:sp>
      <p:sp>
        <p:nvSpPr>
          <p:cNvPr id="4" name="Rectangle 3"/>
          <p:cNvSpPr/>
          <p:nvPr/>
        </p:nvSpPr>
        <p:spPr>
          <a:xfrm>
            <a:off x="348887" y="2683057"/>
            <a:ext cx="8372475" cy="1731243"/>
          </a:xfrm>
          <a:prstGeom prst="rect">
            <a:avLst/>
          </a:prstGeom>
        </p:spPr>
        <p:txBody>
          <a:bodyPr wrap="square">
            <a:spAutoFit/>
          </a:bodyPr>
          <a:lstStyle/>
          <a:p>
            <a:pPr marL="174625" indent="-174625">
              <a:buFontTx/>
              <a:buChar char="•"/>
              <a:defRPr/>
            </a:pPr>
            <a:r>
              <a:rPr lang="en-GB" sz="2200" b="0" i="0" kern="0" dirty="0" smtClean="0">
                <a:solidFill>
                  <a:schemeClr val="hlink"/>
                </a:solidFill>
                <a:latin typeface="+mn-lt"/>
              </a:rPr>
              <a:t>Video omitted to reduce file size – instead see </a:t>
            </a:r>
            <a:r>
              <a:rPr lang="en-GB" sz="2200" b="0" kern="0" dirty="0" smtClean="0">
                <a:solidFill>
                  <a:schemeClr val="hlink"/>
                </a:solidFill>
                <a:latin typeface="+mn-lt"/>
                <a:hlinkClick r:id="rId2"/>
              </a:rPr>
              <a:t>https</a:t>
            </a:r>
            <a:r>
              <a:rPr lang="en-GB" sz="2200" b="0" kern="0" dirty="0" smtClean="0">
                <a:solidFill>
                  <a:schemeClr val="hlink"/>
                </a:solidFill>
                <a:latin typeface="+mn-lt"/>
                <a:hlinkClick r:id="rId2"/>
              </a:rPr>
              <a:t>://</a:t>
            </a:r>
            <a:r>
              <a:rPr lang="en-GB" sz="2200" b="0" kern="0" dirty="0" smtClean="0">
                <a:solidFill>
                  <a:schemeClr val="hlink"/>
                </a:solidFill>
                <a:latin typeface="+mn-lt"/>
                <a:hlinkClick r:id="rId2"/>
              </a:rPr>
              <a:t>www.youtube.com/watch?v=jeFDvKH5rqQ</a:t>
            </a:r>
            <a:endParaRPr lang="en-GB" sz="2200" b="0" i="0" kern="0" dirty="0">
              <a:solidFill>
                <a:schemeClr val="hlink"/>
              </a:solidFill>
              <a:latin typeface="+mn-lt"/>
            </a:endParaRPr>
          </a:p>
          <a:p>
            <a:pPr marL="174625" indent="-174625">
              <a:defRPr/>
            </a:pPr>
            <a:endParaRPr lang="en-GB" sz="2000" b="0" i="0" kern="0" dirty="0">
              <a:solidFill>
                <a:schemeClr val="hlink"/>
              </a:solidFill>
              <a:latin typeface="+mn-lt"/>
            </a:endParaRPr>
          </a:p>
          <a:p>
            <a:pPr marL="174625" indent="-174625">
              <a:buFontTx/>
              <a:buChar char="•"/>
              <a:defRPr/>
            </a:pP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25AED1E1-82CD-45DB-A4FE-9A9D5E869EAF}" type="slidenum">
              <a:rPr lang="en-US" altLang="en-GB"/>
              <a:pPr/>
              <a:t>15</a:t>
            </a:fld>
            <a:endParaRPr lang="en-US" altLang="en-GB"/>
          </a:p>
        </p:txBody>
      </p:sp>
      <p:sp>
        <p:nvSpPr>
          <p:cNvPr id="3182596" name="Rectangle 4"/>
          <p:cNvSpPr>
            <a:spLocks noGrp="1" noChangeArrowheads="1"/>
          </p:cNvSpPr>
          <p:nvPr>
            <p:ph type="title"/>
          </p:nvPr>
        </p:nvSpPr>
        <p:spPr>
          <a:xfrm>
            <a:off x="358775" y="1346702"/>
            <a:ext cx="8091488" cy="376238"/>
          </a:xfrm>
        </p:spPr>
        <p:txBody>
          <a:bodyPr/>
          <a:lstStyle/>
          <a:p>
            <a:r>
              <a:rPr lang="en-GB" sz="2000" dirty="0"/>
              <a:t>Instantaneous track force measurements – </a:t>
            </a:r>
            <a:r>
              <a:rPr lang="en-GB" sz="2000" dirty="0" err="1"/>
              <a:t>Sessay</a:t>
            </a:r>
            <a:r>
              <a:rPr lang="en-GB" sz="2000" dirty="0"/>
              <a:t> </a:t>
            </a:r>
            <a:r>
              <a:rPr lang="en-GB" sz="2000" dirty="0" err="1"/>
              <a:t>wheelchex</a:t>
            </a:r>
            <a:endParaRPr lang="en-GB" sz="2000" dirty="0"/>
          </a:p>
        </p:txBody>
      </p:sp>
      <p:sp>
        <p:nvSpPr>
          <p:cNvPr id="3182597" name="Rectangle 5"/>
          <p:cNvSpPr>
            <a:spLocks noChangeArrowheads="1"/>
          </p:cNvSpPr>
          <p:nvPr/>
        </p:nvSpPr>
        <p:spPr bwMode="auto">
          <a:xfrm>
            <a:off x="460375" y="434975"/>
            <a:ext cx="3633788" cy="300038"/>
          </a:xfrm>
          <a:prstGeom prst="rect">
            <a:avLst/>
          </a:prstGeom>
          <a:noFill/>
          <a:ln w="12700">
            <a:noFill/>
            <a:miter lim="800000"/>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Ride Study using Vampire</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460375" y="1847726"/>
            <a:ext cx="8118641" cy="4511836"/>
          </a:xfrm>
          <a:prstGeom prst="rect">
            <a:avLst/>
          </a:prstGeom>
        </p:spPr>
      </p:pic>
    </p:spTree>
    <p:extLst>
      <p:ext uri="{BB962C8B-B14F-4D97-AF65-F5344CB8AC3E}">
        <p14:creationId xmlns:p14="http://schemas.microsoft.com/office/powerpoint/2010/main" xmlns="" val="1575391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1"/>
          <p:cNvSpPr>
            <a:spLocks noGrp="1"/>
          </p:cNvSpPr>
          <p:nvPr>
            <p:ph type="sldNum" sz="quarter" idx="11"/>
          </p:nvPr>
        </p:nvSpPr>
        <p:spPr>
          <a:noFill/>
          <a:ln>
            <a:miter lim="800000"/>
            <a:headEnd/>
            <a:tailEnd/>
          </a:ln>
        </p:spPr>
        <p:txBody>
          <a:bodyPr/>
          <a:lstStyle/>
          <a:p>
            <a:fld id="{7212FD89-997C-4C9D-81AD-5562FD931596}" type="slidenum">
              <a:rPr lang="en-US" altLang="en-GB" smtClean="0"/>
              <a:pPr/>
              <a:t>16</a:t>
            </a:fld>
            <a:endParaRPr lang="en-US" altLang="en-GB"/>
          </a:p>
        </p:txBody>
      </p:sp>
      <p:sp>
        <p:nvSpPr>
          <p:cNvPr id="110595" name="Rectangle 10"/>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dirty="0">
                <a:solidFill>
                  <a:srgbClr val="336600"/>
                </a:solidFill>
                <a:latin typeface="Tahoma" pitchFamily="34" charset="0"/>
              </a:rPr>
              <a:t>Ride Study using Vampire</a:t>
            </a:r>
          </a:p>
          <a:p>
            <a:pPr>
              <a:lnSpc>
                <a:spcPct val="90000"/>
              </a:lnSpc>
              <a:spcAft>
                <a:spcPct val="0"/>
              </a:spcAft>
            </a:pPr>
            <a:endParaRPr lang="en-GB" sz="1800" dirty="0">
              <a:solidFill>
                <a:srgbClr val="333333"/>
              </a:solidFill>
              <a:latin typeface="Tahoma" pitchFamily="34" charset="0"/>
            </a:endParaRPr>
          </a:p>
        </p:txBody>
      </p:sp>
      <p:sp>
        <p:nvSpPr>
          <p:cNvPr id="4" name="Rectangle 2"/>
          <p:cNvSpPr txBox="1">
            <a:spLocks noChangeArrowheads="1"/>
          </p:cNvSpPr>
          <p:nvPr/>
        </p:nvSpPr>
        <p:spPr bwMode="auto">
          <a:xfrm>
            <a:off x="382838" y="1330660"/>
            <a:ext cx="8388350" cy="376238"/>
          </a:xfrm>
          <a:prstGeom prst="rect">
            <a:avLst/>
          </a:prstGeom>
          <a:noFill/>
          <a:ln w="9525">
            <a:noFill/>
            <a:miter lim="800000"/>
            <a:headEnd/>
            <a:tailEnd/>
          </a:ln>
        </p:spPr>
        <p:txBody>
          <a:bodyPr lIns="0" tIns="0" rIns="0" bIns="0"/>
          <a:lstStyle/>
          <a:p>
            <a:pPr>
              <a:lnSpc>
                <a:spcPct val="90000"/>
              </a:lnSpc>
              <a:spcAft>
                <a:spcPct val="0"/>
              </a:spcAft>
              <a:defRPr/>
            </a:pPr>
            <a:r>
              <a:rPr lang="en-GB" sz="2200" b="0" i="0" kern="0" dirty="0">
                <a:solidFill>
                  <a:srgbClr val="D8CB52"/>
                </a:solidFill>
                <a:latin typeface="+mj-lt"/>
                <a:ea typeface="+mj-ea"/>
                <a:cs typeface="+mj-cs"/>
              </a:rPr>
              <a:t>P2 feasibility study phase 1 – validated model of Tornado</a:t>
            </a:r>
          </a:p>
        </p:txBody>
      </p:sp>
      <p:pic>
        <p:nvPicPr>
          <p:cNvPr id="110597" name="Picture 4" descr="Tornado model 1.gif"/>
          <p:cNvPicPr>
            <a:picLocks noChangeAspect="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4094163" y="1933575"/>
            <a:ext cx="4948238" cy="3508375"/>
          </a:xfrm>
          <a:prstGeom prst="rect">
            <a:avLst/>
          </a:prstGeom>
          <a:noFill/>
          <a:ln w="9525">
            <a:noFill/>
            <a:miter lim="800000"/>
            <a:headEnd/>
            <a:tailEnd/>
          </a:ln>
        </p:spPr>
      </p:pic>
      <p:pic>
        <p:nvPicPr>
          <p:cNvPr id="110598" name="Picture 5" descr="Tornado model 2.gif"/>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19075" y="3911600"/>
            <a:ext cx="3627438" cy="2565400"/>
          </a:xfrm>
          <a:prstGeom prst="rect">
            <a:avLst/>
          </a:prstGeom>
          <a:noFill/>
          <a:ln w="9525">
            <a:noFill/>
            <a:miter lim="800000"/>
            <a:headEnd/>
            <a:tailEnd/>
          </a:ln>
        </p:spPr>
      </p:pic>
    </p:spTree>
    <p:extLst>
      <p:ext uri="{BB962C8B-B14F-4D97-AF65-F5344CB8AC3E}">
        <p14:creationId xmlns:p14="http://schemas.microsoft.com/office/powerpoint/2010/main" xmlns="" val="3697854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07BAF58-C002-4DE8-BAD3-2D3A9C3F42D0}"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en-GB" sz="800" b="0" i="0">
              <a:solidFill>
                <a:srgbClr val="336600"/>
              </a:solidFill>
            </a:endParaRPr>
          </a:p>
        </p:txBody>
      </p:sp>
      <p:sp>
        <p:nvSpPr>
          <p:cNvPr id="169986" name="Text Box 2"/>
          <p:cNvSpPr txBox="1">
            <a:spLocks noChangeArrowheads="1"/>
          </p:cNvSpPr>
          <p:nvPr/>
        </p:nvSpPr>
        <p:spPr bwMode="auto">
          <a:xfrm>
            <a:off x="342733" y="1338681"/>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i="0" dirty="0">
                <a:solidFill>
                  <a:srgbClr val="D8CB52"/>
                </a:solidFill>
                <a:latin typeface="Tahoma" pitchFamily="32" charset="0"/>
              </a:rPr>
              <a:t>The validation process </a:t>
            </a:r>
          </a:p>
        </p:txBody>
      </p:sp>
      <p:sp>
        <p:nvSpPr>
          <p:cNvPr id="169988"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Ride Study using Vampire</a:t>
            </a:r>
          </a:p>
        </p:txBody>
      </p:sp>
      <p:pic>
        <p:nvPicPr>
          <p:cNvPr id="6" name="Picture 2" descr="C:\A-Projects\P2 feasibility\ECML runs\Loco vertical, empty tender, 27 km.gif"/>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938822" y="1810453"/>
            <a:ext cx="7155842" cy="4589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410212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a:xfrm>
            <a:off x="358775" y="1349338"/>
            <a:ext cx="8091488" cy="376238"/>
          </a:xfrm>
        </p:spPr>
        <p:txBody>
          <a:bodyPr/>
          <a:lstStyle/>
          <a:p>
            <a:pPr eaLnBrk="1" hangingPunct="1"/>
            <a:r>
              <a:rPr lang="en-GB" dirty="0"/>
              <a:t>Phase 2 – P2 as the LNER originally built it</a:t>
            </a:r>
            <a:endParaRPr lang="en-US" dirty="0"/>
          </a:p>
        </p:txBody>
      </p:sp>
      <p:sp>
        <p:nvSpPr>
          <p:cNvPr id="108548" name="Rectangle 3"/>
          <p:cNvSpPr>
            <a:spLocks noGrp="1" noChangeArrowheads="1"/>
          </p:cNvSpPr>
          <p:nvPr>
            <p:ph sz="half" idx="1"/>
          </p:nvPr>
        </p:nvSpPr>
        <p:spPr>
          <a:xfrm>
            <a:off x="358775" y="1751792"/>
            <a:ext cx="8099425" cy="972671"/>
          </a:xfrm>
        </p:spPr>
        <p:txBody>
          <a:bodyPr/>
          <a:lstStyle/>
          <a:p>
            <a:pPr eaLnBrk="1" hangingPunct="1"/>
            <a:r>
              <a:rPr lang="en-GB" sz="2400" dirty="0"/>
              <a:t>Key original P2 drawings obtained from NRM</a:t>
            </a:r>
          </a:p>
          <a:p>
            <a:pPr eaLnBrk="1" hangingPunct="1"/>
            <a:r>
              <a:rPr lang="en-GB" sz="2400" dirty="0"/>
              <a:t>Research</a:t>
            </a:r>
            <a:br>
              <a:rPr lang="en-GB" sz="2400" dirty="0"/>
            </a:br>
            <a:r>
              <a:rPr lang="en-GB" sz="2400" dirty="0"/>
              <a:t>into P2</a:t>
            </a:r>
            <a:br>
              <a:rPr lang="en-GB" sz="2400" dirty="0"/>
            </a:br>
            <a:r>
              <a:rPr lang="en-GB" sz="2400" dirty="0"/>
              <a:t>(and V2)</a:t>
            </a:r>
            <a:br>
              <a:rPr lang="en-GB" sz="2400" dirty="0"/>
            </a:br>
            <a:r>
              <a:rPr lang="en-GB" sz="2400" dirty="0"/>
              <a:t>incidents</a:t>
            </a:r>
          </a:p>
          <a:p>
            <a:pPr eaLnBrk="1" hangingPunct="1"/>
            <a:r>
              <a:rPr lang="en-GB" sz="2400" dirty="0"/>
              <a:t>Technical</a:t>
            </a:r>
            <a:br>
              <a:rPr lang="en-GB" sz="2400" dirty="0"/>
            </a:br>
            <a:r>
              <a:rPr lang="en-GB" sz="2400" dirty="0"/>
              <a:t>details</a:t>
            </a:r>
            <a:br>
              <a:rPr lang="en-GB" sz="2400" dirty="0"/>
            </a:br>
            <a:r>
              <a:rPr lang="en-GB" sz="2400" dirty="0"/>
              <a:t>extracted</a:t>
            </a:r>
            <a:br>
              <a:rPr lang="en-GB" sz="2400" dirty="0"/>
            </a:br>
            <a:r>
              <a:rPr lang="en-GB" sz="2400" dirty="0"/>
              <a:t>and sent</a:t>
            </a:r>
            <a:br>
              <a:rPr lang="en-GB" sz="2400" dirty="0"/>
            </a:br>
            <a:r>
              <a:rPr lang="en-GB" sz="2400" dirty="0"/>
              <a:t>to </a:t>
            </a:r>
            <a:r>
              <a:rPr lang="en-GB" sz="2400" dirty="0" err="1"/>
              <a:t>Deltarail</a:t>
            </a:r>
            <a:endParaRPr lang="en-GB" sz="2400" dirty="0"/>
          </a:p>
          <a:p>
            <a:pPr marL="0" indent="0" eaLnBrk="1" hangingPunct="1">
              <a:buNone/>
            </a:pPr>
            <a:endParaRPr lang="en-GB" sz="2400" dirty="0"/>
          </a:p>
          <a:p>
            <a:pPr eaLnBrk="1" hangingPunct="1"/>
            <a:endParaRPr lang="en-GB" sz="2400" dirty="0"/>
          </a:p>
          <a:p>
            <a:pPr eaLnBrk="1" hangingPunct="1"/>
            <a:endParaRPr lang="en-GB" sz="2400" dirty="0"/>
          </a:p>
          <a:p>
            <a:pPr eaLnBrk="1" hangingPunct="1">
              <a:buFontTx/>
              <a:buNone/>
            </a:pPr>
            <a:endParaRPr lang="en-GB" sz="2000" dirty="0"/>
          </a:p>
        </p:txBody>
      </p:sp>
      <p:sp>
        <p:nvSpPr>
          <p:cNvPr id="108546" name="Slide Number Placeholder 5"/>
          <p:cNvSpPr>
            <a:spLocks noGrp="1"/>
          </p:cNvSpPr>
          <p:nvPr>
            <p:ph type="sldNum" sz="quarter" idx="11"/>
          </p:nvPr>
        </p:nvSpPr>
        <p:spPr>
          <a:noFill/>
          <a:ln>
            <a:miter lim="800000"/>
            <a:headEnd/>
            <a:tailEnd/>
          </a:ln>
        </p:spPr>
        <p:txBody>
          <a:bodyPr/>
          <a:lstStyle/>
          <a:p>
            <a:fld id="{34D31173-E69F-45AF-B73A-11D2DC49292F}" type="slidenum">
              <a:rPr lang="en-US" altLang="en-GB" smtClean="0"/>
              <a:pPr/>
              <a:t>18</a:t>
            </a:fld>
            <a:endParaRPr lang="en-US" altLang="en-GB"/>
          </a:p>
        </p:txBody>
      </p:sp>
      <p:sp>
        <p:nvSpPr>
          <p:cNvPr id="108549" name="Rectangle 4"/>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dirty="0">
                <a:solidFill>
                  <a:srgbClr val="336600"/>
                </a:solidFill>
                <a:latin typeface="Tahoma" pitchFamily="34" charset="0"/>
              </a:rPr>
              <a:t>Ride Study using Vampire</a:t>
            </a:r>
          </a:p>
        </p:txBody>
      </p:sp>
      <p:pic>
        <p:nvPicPr>
          <p:cNvPr id="8" name="Picture 7" descr="O-227 Arrangement of pony truck with 8in links and 11in total translation.tif"/>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091604" y="2196269"/>
            <a:ext cx="6716642" cy="3982341"/>
          </a:xfrm>
          <a:prstGeom prst="rect">
            <a:avLst/>
          </a:prstGeom>
        </p:spPr>
      </p:pic>
    </p:spTree>
    <p:extLst>
      <p:ext uri="{BB962C8B-B14F-4D97-AF65-F5344CB8AC3E}">
        <p14:creationId xmlns:p14="http://schemas.microsoft.com/office/powerpoint/2010/main" xmlns="" val="535246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07BAF58-C002-4DE8-BAD3-2D3A9C3F42D0}"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en-GB" sz="800" b="0" i="0">
              <a:solidFill>
                <a:srgbClr val="336600"/>
              </a:solidFill>
            </a:endParaRPr>
          </a:p>
        </p:txBody>
      </p:sp>
      <p:sp>
        <p:nvSpPr>
          <p:cNvPr id="169986" name="Text Box 2"/>
          <p:cNvSpPr txBox="1">
            <a:spLocks noChangeArrowheads="1"/>
          </p:cNvSpPr>
          <p:nvPr/>
        </p:nvSpPr>
        <p:spPr bwMode="auto">
          <a:xfrm>
            <a:off x="294606" y="1373176"/>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i="0" dirty="0">
                <a:solidFill>
                  <a:srgbClr val="D8CB52"/>
                </a:solidFill>
                <a:latin typeface="Tahoma" pitchFamily="32" charset="0"/>
              </a:rPr>
              <a:t>P2 Vampire model as built</a:t>
            </a:r>
          </a:p>
        </p:txBody>
      </p:sp>
      <p:sp>
        <p:nvSpPr>
          <p:cNvPr id="169988"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Ride Study using Vampire</a:t>
            </a:r>
          </a:p>
        </p:txBody>
      </p:sp>
      <p:pic>
        <p:nvPicPr>
          <p:cNvPr id="2" name="Picture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315453" y="1855519"/>
            <a:ext cx="6408067" cy="4531510"/>
          </a:xfrm>
          <a:prstGeom prst="rect">
            <a:avLst/>
          </a:prstGeom>
        </p:spPr>
      </p:pic>
    </p:spTree>
    <p:extLst>
      <p:ext uri="{BB962C8B-B14F-4D97-AF65-F5344CB8AC3E}">
        <p14:creationId xmlns:p14="http://schemas.microsoft.com/office/powerpoint/2010/main" xmlns="" val="415651829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50754" y="1338427"/>
            <a:ext cx="8091488" cy="376238"/>
          </a:xfrm>
        </p:spPr>
        <p:txBody>
          <a:bodyPr/>
          <a:lstStyle/>
          <a:p>
            <a:r>
              <a:rPr lang="en-GB" altLang="en-US" dirty="0"/>
              <a:t>Our mission</a:t>
            </a:r>
          </a:p>
        </p:txBody>
      </p:sp>
      <p:sp>
        <p:nvSpPr>
          <p:cNvPr id="24579" name="Slide Number Placeholder 3"/>
          <p:cNvSpPr>
            <a:spLocks noGrp="1"/>
          </p:cNvSpPr>
          <p:nvPr>
            <p:ph type="sldNum" sz="quarter" idx="11"/>
          </p:nvPr>
        </p:nvSpPr>
        <p:spPr>
          <a:noFill/>
          <a:ln>
            <a:miter lim="800000"/>
            <a:headEnd/>
            <a:tailEnd/>
          </a:ln>
        </p:spPr>
        <p:txBody>
          <a:bodyPr/>
          <a:lstStyle/>
          <a:p>
            <a:fld id="{6ABF8063-A7E6-4917-84A7-D7ECA459FE8D}" type="slidenum">
              <a:rPr lang="en-US" altLang="en-US" smtClean="0">
                <a:latin typeface="Arial" charset="0"/>
                <a:ea typeface="MS PGothic" pitchFamily="34" charset="-128"/>
              </a:rPr>
              <a:pPr/>
              <a:t>2</a:t>
            </a:fld>
            <a:endParaRPr lang="en-US" altLang="en-US">
              <a:latin typeface="Arial" charset="0"/>
              <a:ea typeface="MS PGothic" pitchFamily="34" charset="-128"/>
            </a:endParaRPr>
          </a:p>
        </p:txBody>
      </p:sp>
      <p:sp>
        <p:nvSpPr>
          <p:cNvPr id="7" name="Rectangle 6"/>
          <p:cNvSpPr txBox="1">
            <a:spLocks noChangeArrowheads="1"/>
          </p:cNvSpPr>
          <p:nvPr/>
        </p:nvSpPr>
        <p:spPr bwMode="auto">
          <a:xfrm>
            <a:off x="4903077" y="2427889"/>
            <a:ext cx="4029786" cy="3987199"/>
          </a:xfrm>
          <a:prstGeom prst="rect">
            <a:avLst/>
          </a:prstGeom>
          <a:noFill/>
          <a:ln>
            <a:noFill/>
          </a:ln>
          <a:extLst/>
        </p:spPr>
        <p:txBody>
          <a:bodyPr lIns="0" tIns="0" rIns="0" bIns="0"/>
          <a:lstStyle>
            <a:lvl1pPr marL="174625" indent="-174625" algn="l" rtl="0" eaLnBrk="0" fontAlgn="base" hangingPunct="0">
              <a:spcBef>
                <a:spcPct val="0"/>
              </a:spcBef>
              <a:spcAft>
                <a:spcPct val="25000"/>
              </a:spcAft>
              <a:buChar char="•"/>
              <a:defRPr sz="2000">
                <a:solidFill>
                  <a:schemeClr val="hlink"/>
                </a:solidFill>
                <a:latin typeface="+mn-lt"/>
                <a:ea typeface="ＭＳ Ｐゴシック" charset="0"/>
                <a:cs typeface="ＭＳ Ｐゴシック" charset="0"/>
              </a:defRPr>
            </a:lvl1pPr>
            <a:lvl2pPr marL="522288" indent="-168275" algn="l" rtl="0" eaLnBrk="0" fontAlgn="base" hangingPunct="0">
              <a:spcBef>
                <a:spcPct val="0"/>
              </a:spcBef>
              <a:spcAft>
                <a:spcPct val="25000"/>
              </a:spcAft>
              <a:buChar char="•"/>
              <a:defRPr sz="2400">
                <a:solidFill>
                  <a:schemeClr val="hlink"/>
                </a:solidFill>
                <a:latin typeface="+mn-lt"/>
                <a:ea typeface="ＭＳ Ｐゴシック" charset="0"/>
              </a:defRPr>
            </a:lvl2pPr>
            <a:lvl3pPr marL="873125" indent="-171450" algn="l" rtl="0" eaLnBrk="0" fontAlgn="base" hangingPunct="0">
              <a:spcBef>
                <a:spcPct val="0"/>
              </a:spcBef>
              <a:spcAft>
                <a:spcPct val="25000"/>
              </a:spcAft>
              <a:buChar char="–"/>
              <a:defRPr sz="2400">
                <a:solidFill>
                  <a:schemeClr val="hlink"/>
                </a:solidFill>
                <a:latin typeface="+mn-lt"/>
                <a:ea typeface="ＭＳ Ｐゴシック" charset="0"/>
              </a:defRPr>
            </a:lvl3pPr>
            <a:lvl4pPr marL="1223963" indent="-171450" algn="l" rtl="0" eaLnBrk="0" fontAlgn="base" hangingPunct="0">
              <a:spcBef>
                <a:spcPct val="0"/>
              </a:spcBef>
              <a:spcAft>
                <a:spcPct val="25000"/>
              </a:spcAft>
              <a:buChar char="•"/>
              <a:defRPr sz="1600">
                <a:solidFill>
                  <a:schemeClr val="hlink"/>
                </a:solidFill>
                <a:latin typeface="+mn-lt"/>
                <a:ea typeface="ＭＳ Ｐゴシック" charset="0"/>
              </a:defRPr>
            </a:lvl4pPr>
            <a:lvl5pPr marL="1574800" indent="-171450" algn="l" rtl="0" eaLnBrk="0" fontAlgn="base" hangingPunct="0">
              <a:spcBef>
                <a:spcPct val="0"/>
              </a:spcBef>
              <a:spcAft>
                <a:spcPct val="25000"/>
              </a:spcAft>
              <a:buChar char="–"/>
              <a:defRPr sz="1400">
                <a:solidFill>
                  <a:schemeClr val="hlink"/>
                </a:solidFill>
                <a:latin typeface="+mn-lt"/>
                <a:ea typeface="ＭＳ Ｐゴシック" charset="0"/>
              </a:defRPr>
            </a:lvl5pPr>
            <a:lvl6pPr marL="2032000" indent="-171450" algn="l" rtl="0" fontAlgn="base">
              <a:spcBef>
                <a:spcPct val="0"/>
              </a:spcBef>
              <a:spcAft>
                <a:spcPct val="25000"/>
              </a:spcAft>
              <a:buChar char="–"/>
              <a:defRPr sz="1400">
                <a:solidFill>
                  <a:schemeClr val="hlink"/>
                </a:solidFill>
                <a:latin typeface="+mn-lt"/>
              </a:defRPr>
            </a:lvl6pPr>
            <a:lvl7pPr marL="2489200" indent="-171450" algn="l" rtl="0" fontAlgn="base">
              <a:spcBef>
                <a:spcPct val="0"/>
              </a:spcBef>
              <a:spcAft>
                <a:spcPct val="25000"/>
              </a:spcAft>
              <a:buChar char="–"/>
              <a:defRPr sz="1400">
                <a:solidFill>
                  <a:schemeClr val="hlink"/>
                </a:solidFill>
                <a:latin typeface="+mn-lt"/>
              </a:defRPr>
            </a:lvl7pPr>
            <a:lvl8pPr marL="2946400" indent="-171450" algn="l" rtl="0" fontAlgn="base">
              <a:spcBef>
                <a:spcPct val="0"/>
              </a:spcBef>
              <a:spcAft>
                <a:spcPct val="25000"/>
              </a:spcAft>
              <a:buChar char="–"/>
              <a:defRPr sz="1400">
                <a:solidFill>
                  <a:schemeClr val="hlink"/>
                </a:solidFill>
                <a:latin typeface="+mn-lt"/>
              </a:defRPr>
            </a:lvl8pPr>
            <a:lvl9pPr marL="3403600" indent="-171450" algn="l" rtl="0" fontAlgn="base">
              <a:spcBef>
                <a:spcPct val="0"/>
              </a:spcBef>
              <a:spcAft>
                <a:spcPct val="25000"/>
              </a:spcAft>
              <a:buChar char="–"/>
              <a:defRPr sz="1400">
                <a:solidFill>
                  <a:schemeClr val="hlink"/>
                </a:solidFill>
                <a:latin typeface="+mn-lt"/>
              </a:defRPr>
            </a:lvl9pPr>
          </a:lstStyle>
          <a:p>
            <a:pPr algn="ctr" eaLnBrk="1" hangingPunct="1">
              <a:lnSpc>
                <a:spcPct val="110000"/>
              </a:lnSpc>
              <a:buFontTx/>
              <a:buNone/>
              <a:defRPr/>
            </a:pPr>
            <a:r>
              <a:rPr lang="en-GB" sz="2800" b="0" kern="0" dirty="0">
                <a:solidFill>
                  <a:srgbClr val="336600"/>
                </a:solidFill>
              </a:rPr>
              <a:t>“To develop, build and operate an improved</a:t>
            </a:r>
            <a:br>
              <a:rPr lang="en-GB" sz="2800" b="0" kern="0" dirty="0">
                <a:solidFill>
                  <a:srgbClr val="336600"/>
                </a:solidFill>
              </a:rPr>
            </a:br>
            <a:r>
              <a:rPr lang="en-GB" sz="2800" b="0" kern="0" dirty="0">
                <a:solidFill>
                  <a:srgbClr val="336600"/>
                </a:solidFill>
              </a:rPr>
              <a:t>Gresley class P2 Mikado steam locomotive</a:t>
            </a:r>
            <a:br>
              <a:rPr lang="en-GB" sz="2800" b="0" kern="0" dirty="0">
                <a:solidFill>
                  <a:srgbClr val="336600"/>
                </a:solidFill>
              </a:rPr>
            </a:br>
            <a:r>
              <a:rPr lang="en-GB" sz="2800" b="0" kern="0" dirty="0">
                <a:solidFill>
                  <a:srgbClr val="336600"/>
                </a:solidFill>
              </a:rPr>
              <a:t>for main line and preserved railway use”</a:t>
            </a:r>
          </a:p>
        </p:txBody>
      </p:sp>
      <p:sp>
        <p:nvSpPr>
          <p:cNvPr id="24582"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Introduction</a:t>
            </a: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41038" y="1952406"/>
            <a:ext cx="4662039" cy="4462682"/>
          </a:xfrm>
          <a:prstGeom prst="rect">
            <a:avLst/>
          </a:prstGeom>
        </p:spPr>
      </p:pic>
    </p:spTree>
    <p:extLst>
      <p:ext uri="{BB962C8B-B14F-4D97-AF65-F5344CB8AC3E}">
        <p14:creationId xmlns:p14="http://schemas.microsoft.com/office/powerpoint/2010/main" xmlns="" val="3463660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07BAF58-C002-4DE8-BAD3-2D3A9C3F42D0}"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en-GB" sz="800" b="0" i="0">
              <a:solidFill>
                <a:srgbClr val="336600"/>
              </a:solidFill>
            </a:endParaRPr>
          </a:p>
        </p:txBody>
      </p:sp>
      <p:sp>
        <p:nvSpPr>
          <p:cNvPr id="169986" name="Text Box 2"/>
          <p:cNvSpPr txBox="1">
            <a:spLocks noChangeArrowheads="1"/>
          </p:cNvSpPr>
          <p:nvPr/>
        </p:nvSpPr>
        <p:spPr bwMode="auto">
          <a:xfrm>
            <a:off x="358774" y="1330659"/>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dirty="0">
                <a:solidFill>
                  <a:srgbClr val="D8CB52"/>
                </a:solidFill>
                <a:latin typeface="Tahoma" pitchFamily="32" charset="0"/>
              </a:rPr>
              <a:t>Dynamic</a:t>
            </a:r>
            <a:r>
              <a:rPr lang="en-GB" sz="2200" b="0" i="0" dirty="0">
                <a:solidFill>
                  <a:srgbClr val="D8CB52"/>
                </a:solidFill>
                <a:latin typeface="Tahoma" pitchFamily="32" charset="0"/>
              </a:rPr>
              <a:t> model of loco showed derailment mode</a:t>
            </a:r>
          </a:p>
        </p:txBody>
      </p:sp>
      <p:sp>
        <p:nvSpPr>
          <p:cNvPr id="169988"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Ride Study using Vampire</a:t>
            </a:r>
          </a:p>
        </p:txBody>
      </p:sp>
      <p:pic>
        <p:nvPicPr>
          <p:cNvPr id="8" name="Picture 7" descr="Vampire P2_01.jpg"/>
          <p:cNvPicPr>
            <a:picLocks noChangeAspect="1"/>
          </p:cNvPicPr>
          <p:nvPr/>
        </p:nvPicPr>
        <p:blipFill rotWithShape="1">
          <a:blip r:embed="rId3" cstate="screen">
            <a:extLst>
              <a:ext uri="{28A0092B-C50C-407E-A947-70E740481C1C}">
                <a14:useLocalDpi xmlns:a14="http://schemas.microsoft.com/office/drawing/2010/main" xmlns=""/>
              </a:ext>
            </a:extLst>
          </a:blip>
          <a:srcRect r="-1778"/>
          <a:stretch/>
        </p:blipFill>
        <p:spPr>
          <a:xfrm>
            <a:off x="1162929" y="1844843"/>
            <a:ext cx="6904514" cy="4499810"/>
          </a:xfrm>
          <a:prstGeom prst="rect">
            <a:avLst/>
          </a:prstGeom>
        </p:spPr>
      </p:pic>
    </p:spTree>
    <p:extLst>
      <p:ext uri="{BB962C8B-B14F-4D97-AF65-F5344CB8AC3E}">
        <p14:creationId xmlns:p14="http://schemas.microsoft.com/office/powerpoint/2010/main" xmlns="" val="8962170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07BAF58-C002-4DE8-BAD3-2D3A9C3F42D0}"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21</a:t>
            </a:fld>
            <a:endParaRPr lang="en-GB" sz="800" b="0" i="0">
              <a:solidFill>
                <a:srgbClr val="336600"/>
              </a:solidFill>
            </a:endParaRPr>
          </a:p>
        </p:txBody>
      </p:sp>
      <p:sp>
        <p:nvSpPr>
          <p:cNvPr id="169986" name="Text Box 2"/>
          <p:cNvSpPr txBox="1">
            <a:spLocks noChangeArrowheads="1"/>
          </p:cNvSpPr>
          <p:nvPr/>
        </p:nvSpPr>
        <p:spPr bwMode="auto">
          <a:xfrm>
            <a:off x="358775" y="1341754"/>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i="0" dirty="0">
                <a:solidFill>
                  <a:srgbClr val="D8CB52"/>
                </a:solidFill>
                <a:latin typeface="Tahoma" pitchFamily="32" charset="0"/>
              </a:rPr>
              <a:t>Phase 3 – P2 with side control pony truck </a:t>
            </a:r>
          </a:p>
        </p:txBody>
      </p:sp>
      <p:sp>
        <p:nvSpPr>
          <p:cNvPr id="169988"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Ride Study using Vampire</a:t>
            </a:r>
          </a:p>
        </p:txBody>
      </p:sp>
      <p:pic>
        <p:nvPicPr>
          <p:cNvPr id="2" name="Picture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64567" y="1918519"/>
            <a:ext cx="7959086" cy="4561784"/>
          </a:xfrm>
          <a:prstGeom prst="rect">
            <a:avLst/>
          </a:prstGeom>
        </p:spPr>
      </p:pic>
    </p:spTree>
    <p:extLst>
      <p:ext uri="{BB962C8B-B14F-4D97-AF65-F5344CB8AC3E}">
        <p14:creationId xmlns:p14="http://schemas.microsoft.com/office/powerpoint/2010/main" xmlns="" val="56656448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title"/>
          </p:nvPr>
        </p:nvSpPr>
        <p:spPr>
          <a:xfrm>
            <a:off x="376420" y="1330630"/>
            <a:ext cx="8091488" cy="376238"/>
          </a:xfrm>
        </p:spPr>
        <p:txBody>
          <a:bodyPr/>
          <a:lstStyle/>
          <a:p>
            <a:pPr eaLnBrk="1" hangingPunct="1"/>
            <a:r>
              <a:rPr lang="en-GB" dirty="0"/>
              <a:t>Four computer models created for comparison</a:t>
            </a:r>
          </a:p>
        </p:txBody>
      </p:sp>
      <p:sp>
        <p:nvSpPr>
          <p:cNvPr id="8196" name="Rectangle 6"/>
          <p:cNvSpPr>
            <a:spLocks noGrp="1" noChangeArrowheads="1"/>
          </p:cNvSpPr>
          <p:nvPr>
            <p:ph idx="1"/>
          </p:nvPr>
        </p:nvSpPr>
        <p:spPr>
          <a:xfrm>
            <a:off x="234462" y="1840523"/>
            <a:ext cx="8698523" cy="4574565"/>
          </a:xfrm>
        </p:spPr>
        <p:txBody>
          <a:bodyPr/>
          <a:lstStyle/>
          <a:p>
            <a:pPr lvl="1"/>
            <a:endParaRPr lang="en-GB" sz="4800" dirty="0"/>
          </a:p>
          <a:p>
            <a:pPr lvl="1"/>
            <a:endParaRPr lang="en-GB" sz="4800" dirty="0"/>
          </a:p>
          <a:p>
            <a:pPr lvl="1"/>
            <a:endParaRPr lang="en-GB" sz="4800" dirty="0">
              <a:solidFill>
                <a:srgbClr val="336600"/>
              </a:solidFill>
            </a:endParaRPr>
          </a:p>
        </p:txBody>
      </p:sp>
      <p:sp>
        <p:nvSpPr>
          <p:cNvPr id="8194" name="Slide Number Placeholder 4"/>
          <p:cNvSpPr>
            <a:spLocks noGrp="1"/>
          </p:cNvSpPr>
          <p:nvPr>
            <p:ph type="sldNum" sz="quarter" idx="11"/>
          </p:nvPr>
        </p:nvSpPr>
        <p:spPr>
          <a:noFill/>
          <a:ln>
            <a:miter lim="800000"/>
            <a:headEnd/>
            <a:tailEnd/>
          </a:ln>
        </p:spPr>
        <p:txBody>
          <a:bodyPr/>
          <a:lstStyle/>
          <a:p>
            <a:fld id="{B4F7C059-F10E-4AD8-96C7-EF3E5CC9670E}" type="slidenum">
              <a:rPr lang="en-US" altLang="en-GB" smtClean="0"/>
              <a:pPr/>
              <a:t>22</a:t>
            </a:fld>
            <a:endParaRPr lang="en-US" altLang="en-GB"/>
          </a:p>
        </p:txBody>
      </p:sp>
      <p:sp>
        <p:nvSpPr>
          <p:cNvPr id="8197"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dirty="0">
                <a:solidFill>
                  <a:srgbClr val="336600"/>
                </a:solidFill>
                <a:latin typeface="Tahoma" pitchFamily="34" charset="0"/>
              </a:rPr>
              <a:t>Ride Study using Vampire</a:t>
            </a:r>
          </a:p>
        </p:txBody>
      </p:sp>
      <p:sp>
        <p:nvSpPr>
          <p:cNvPr id="2" name="Rectangle 1"/>
          <p:cNvSpPr/>
          <p:nvPr/>
        </p:nvSpPr>
        <p:spPr>
          <a:xfrm>
            <a:off x="132129" y="1949450"/>
            <a:ext cx="8580071" cy="4524315"/>
          </a:xfrm>
          <a:prstGeom prst="rect">
            <a:avLst/>
          </a:prstGeom>
        </p:spPr>
        <p:txBody>
          <a:bodyPr wrap="square">
            <a:spAutoFit/>
          </a:bodyPr>
          <a:lstStyle/>
          <a:p>
            <a:pPr marL="522288" lvl="1" indent="-168275" eaLnBrk="0" hangingPunct="0">
              <a:buFontTx/>
              <a:buChar char="•"/>
            </a:pPr>
            <a:r>
              <a:rPr lang="pt-BR" sz="2400" b="0" i="0" dirty="0"/>
              <a:t>A1 4-6-2 no. 60163 ‘Tornado’ – validated using 2008 test data</a:t>
            </a:r>
          </a:p>
          <a:p>
            <a:pPr marL="522288" lvl="1" indent="-168275" eaLnBrk="0" hangingPunct="0">
              <a:buFontTx/>
              <a:buChar char="•"/>
            </a:pPr>
            <a:r>
              <a:rPr lang="en-GB" sz="2400" b="0" i="0" dirty="0"/>
              <a:t>P2 2-8-2 no. 2001</a:t>
            </a:r>
            <a:br>
              <a:rPr lang="en-GB" sz="2400" b="0" i="0" dirty="0"/>
            </a:br>
            <a:r>
              <a:rPr lang="en-GB" sz="2400" b="0" i="0" dirty="0"/>
              <a:t>‘Cock o’ the North’ as built</a:t>
            </a:r>
          </a:p>
          <a:p>
            <a:pPr marL="522288" lvl="1" indent="-168275" eaLnBrk="0" hangingPunct="0">
              <a:buFontTx/>
              <a:buChar char="•"/>
            </a:pPr>
            <a:r>
              <a:rPr lang="en-GB" sz="2400" b="0" i="0" dirty="0"/>
              <a:t>P2 2-8-2 no. 2007 vers.1</a:t>
            </a:r>
            <a:br>
              <a:rPr lang="en-GB" sz="2400" b="0" i="0" dirty="0"/>
            </a:br>
            <a:r>
              <a:rPr lang="en-GB" sz="2400" b="0" i="0" dirty="0"/>
              <a:t>as 2001 but with spring</a:t>
            </a:r>
            <a:br>
              <a:rPr lang="en-GB" sz="2400" b="0" i="0" dirty="0"/>
            </a:br>
            <a:r>
              <a:rPr lang="en-GB" sz="2400" b="0" i="0" dirty="0"/>
              <a:t>control pony truck</a:t>
            </a:r>
          </a:p>
          <a:p>
            <a:pPr marL="522288" lvl="1" indent="-168275" eaLnBrk="0" hangingPunct="0">
              <a:buFontTx/>
              <a:buChar char="•"/>
            </a:pPr>
            <a:r>
              <a:rPr lang="en-GB" sz="2400" b="0" i="0" dirty="0"/>
              <a:t>P2 2-8-2 no. 2007 vers.2</a:t>
            </a:r>
            <a:br>
              <a:rPr lang="en-GB" sz="2400" b="0" i="0" dirty="0"/>
            </a:br>
            <a:r>
              <a:rPr lang="en-GB" sz="2400" b="0" i="0" dirty="0"/>
              <a:t>as 2007 vers.1 but with refined lateral clearances and vertical hydraulic dampers on pony truck</a:t>
            </a:r>
          </a:p>
          <a:p>
            <a:pPr marL="522288" lvl="1" indent="-168275" eaLnBrk="0" hangingPunct="0">
              <a:buFontTx/>
              <a:buChar char="•"/>
            </a:pPr>
            <a:endParaRPr lang="en-GB" sz="2400" b="0" i="0"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554551" y="2387051"/>
            <a:ext cx="4268041" cy="2790642"/>
          </a:xfrm>
          <a:prstGeom prst="rect">
            <a:avLst/>
          </a:prstGeom>
        </p:spPr>
      </p:pic>
    </p:spTree>
    <p:extLst>
      <p:ext uri="{BB962C8B-B14F-4D97-AF65-F5344CB8AC3E}">
        <p14:creationId xmlns:p14="http://schemas.microsoft.com/office/powerpoint/2010/main" xmlns="" val="360417182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07BAF58-C002-4DE8-BAD3-2D3A9C3F42D0}"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en-GB" sz="800" b="0" i="0">
              <a:solidFill>
                <a:srgbClr val="336600"/>
              </a:solidFill>
            </a:endParaRPr>
          </a:p>
        </p:txBody>
      </p:sp>
      <p:sp>
        <p:nvSpPr>
          <p:cNvPr id="169986" name="Text Box 2"/>
          <p:cNvSpPr txBox="1">
            <a:spLocks noChangeArrowheads="1"/>
          </p:cNvSpPr>
          <p:nvPr/>
        </p:nvSpPr>
        <p:spPr bwMode="auto">
          <a:xfrm>
            <a:off x="358775" y="1323260"/>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i="0" dirty="0">
                <a:solidFill>
                  <a:srgbClr val="D8CB52"/>
                </a:solidFill>
                <a:latin typeface="Tahoma" pitchFamily="32" charset="0"/>
              </a:rPr>
              <a:t>Sample results – track shifting forces </a:t>
            </a:r>
          </a:p>
        </p:txBody>
      </p:sp>
      <p:sp>
        <p:nvSpPr>
          <p:cNvPr id="169988"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Ride Study using Vampire</a:t>
            </a:r>
          </a:p>
        </p:txBody>
      </p:sp>
      <p:grpSp>
        <p:nvGrpSpPr>
          <p:cNvPr id="3" name="Group 4"/>
          <p:cNvGrpSpPr>
            <a:grpSpLocks noChangeAspect="1"/>
          </p:cNvGrpSpPr>
          <p:nvPr/>
        </p:nvGrpSpPr>
        <p:grpSpPr bwMode="auto">
          <a:xfrm>
            <a:off x="852548" y="1819814"/>
            <a:ext cx="7103942" cy="4675545"/>
            <a:chOff x="658" y="1103"/>
            <a:chExt cx="4233" cy="2786"/>
          </a:xfrm>
        </p:grpSpPr>
        <p:sp>
          <p:nvSpPr>
            <p:cNvPr id="4" name="AutoShape 3"/>
            <p:cNvSpPr>
              <a:spLocks noChangeAspect="1" noChangeArrowheads="1" noTextEdit="1"/>
            </p:cNvSpPr>
            <p:nvPr/>
          </p:nvSpPr>
          <p:spPr bwMode="auto">
            <a:xfrm>
              <a:off x="658" y="1103"/>
              <a:ext cx="4233" cy="2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58" y="1103"/>
              <a:ext cx="4239" cy="2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69311193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07BAF58-C002-4DE8-BAD3-2D3A9C3F42D0}"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en-GB" sz="800" b="0" i="0">
              <a:solidFill>
                <a:srgbClr val="336600"/>
              </a:solidFill>
            </a:endParaRPr>
          </a:p>
        </p:txBody>
      </p:sp>
      <p:sp>
        <p:nvSpPr>
          <p:cNvPr id="169986" name="Text Box 2"/>
          <p:cNvSpPr txBox="1">
            <a:spLocks noChangeArrowheads="1"/>
          </p:cNvSpPr>
          <p:nvPr/>
        </p:nvSpPr>
        <p:spPr bwMode="auto">
          <a:xfrm>
            <a:off x="358775" y="1349082"/>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i="0" dirty="0">
                <a:solidFill>
                  <a:srgbClr val="D8CB52"/>
                </a:solidFill>
                <a:latin typeface="Tahoma" pitchFamily="32" charset="0"/>
              </a:rPr>
              <a:t>Sample results – peak counting </a:t>
            </a:r>
          </a:p>
        </p:txBody>
      </p:sp>
      <p:sp>
        <p:nvSpPr>
          <p:cNvPr id="169988"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Ride Study using Vampire</a:t>
            </a:r>
          </a:p>
        </p:txBody>
      </p:sp>
      <p:grpSp>
        <p:nvGrpSpPr>
          <p:cNvPr id="5" name="Group 4"/>
          <p:cNvGrpSpPr>
            <a:grpSpLocks noChangeAspect="1"/>
          </p:cNvGrpSpPr>
          <p:nvPr/>
        </p:nvGrpSpPr>
        <p:grpSpPr bwMode="auto">
          <a:xfrm>
            <a:off x="720725" y="1801645"/>
            <a:ext cx="7367588" cy="4735512"/>
            <a:chOff x="454" y="1049"/>
            <a:chExt cx="4641" cy="2983"/>
          </a:xfrm>
        </p:grpSpPr>
        <p:sp>
          <p:nvSpPr>
            <p:cNvPr id="6" name="AutoShape 3"/>
            <p:cNvSpPr>
              <a:spLocks noChangeAspect="1" noChangeArrowheads="1" noTextEdit="1"/>
            </p:cNvSpPr>
            <p:nvPr/>
          </p:nvSpPr>
          <p:spPr bwMode="auto">
            <a:xfrm>
              <a:off x="454" y="1049"/>
              <a:ext cx="4641" cy="2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54" y="1049"/>
              <a:ext cx="4647" cy="2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79379615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07BAF58-C002-4DE8-BAD3-2D3A9C3F42D0}"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en-GB" sz="800" b="0" i="0">
              <a:solidFill>
                <a:srgbClr val="336600"/>
              </a:solidFill>
            </a:endParaRPr>
          </a:p>
        </p:txBody>
      </p:sp>
      <p:sp>
        <p:nvSpPr>
          <p:cNvPr id="169986" name="Text Box 2"/>
          <p:cNvSpPr txBox="1">
            <a:spLocks noChangeArrowheads="1"/>
          </p:cNvSpPr>
          <p:nvPr/>
        </p:nvSpPr>
        <p:spPr bwMode="auto">
          <a:xfrm>
            <a:off x="358775" y="1383025"/>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i="0" dirty="0">
                <a:solidFill>
                  <a:srgbClr val="D8CB52"/>
                </a:solidFill>
                <a:latin typeface="Tahoma" pitchFamily="32" charset="0"/>
              </a:rPr>
              <a:t>P2 feasibility study – summary</a:t>
            </a:r>
          </a:p>
        </p:txBody>
      </p:sp>
      <p:sp>
        <p:nvSpPr>
          <p:cNvPr id="169988"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Ride Study using Vampire</a:t>
            </a:r>
          </a:p>
        </p:txBody>
      </p:sp>
      <p:sp>
        <p:nvSpPr>
          <p:cNvPr id="2" name="Rectangle 1"/>
          <p:cNvSpPr/>
          <p:nvPr/>
        </p:nvSpPr>
        <p:spPr>
          <a:xfrm>
            <a:off x="358775" y="1933575"/>
            <a:ext cx="4572000" cy="3600986"/>
          </a:xfrm>
          <a:prstGeom prst="rect">
            <a:avLst/>
          </a:prstGeom>
        </p:spPr>
        <p:txBody>
          <a:bodyPr>
            <a:spAutoFit/>
          </a:bodyPr>
          <a:lstStyle/>
          <a:p>
            <a:pPr marL="522288" lvl="1" indent="-168275" eaLnBrk="0" hangingPunct="0">
              <a:buFontTx/>
              <a:buChar char="•"/>
            </a:pPr>
            <a:r>
              <a:rPr lang="en-GB" sz="2400" b="0" kern="0" dirty="0">
                <a:solidFill>
                  <a:srgbClr val="336600"/>
                </a:solidFill>
                <a:latin typeface="Arial"/>
                <a:ea typeface="ＭＳ Ｐゴシック" charset="0"/>
              </a:rPr>
              <a:t>The study was completed and reported in 2013</a:t>
            </a:r>
          </a:p>
          <a:p>
            <a:pPr marL="522288" lvl="1" indent="-168275" eaLnBrk="0" hangingPunct="0">
              <a:buFontTx/>
              <a:buChar char="•"/>
            </a:pPr>
            <a:r>
              <a:rPr lang="en-GB" sz="2400" b="0" kern="0" dirty="0">
                <a:solidFill>
                  <a:schemeClr val="hlink"/>
                </a:solidFill>
              </a:rPr>
              <a:t>All models run on ‘assault course’ track consisting of 6 chain and 4.5 chain curves</a:t>
            </a:r>
          </a:p>
          <a:p>
            <a:pPr marL="522288" lvl="1" indent="-168275" eaLnBrk="0" hangingPunct="0">
              <a:buFontTx/>
              <a:buChar char="•"/>
            </a:pPr>
            <a:r>
              <a:rPr lang="en-GB" sz="2400" b="0" kern="0" dirty="0">
                <a:solidFill>
                  <a:schemeClr val="hlink"/>
                </a:solidFill>
              </a:rPr>
              <a:t>All models run from Tyne Yard (Newcastle) to </a:t>
            </a:r>
            <a:r>
              <a:rPr lang="en-GB" sz="2400" b="0" kern="0" dirty="0" err="1">
                <a:solidFill>
                  <a:schemeClr val="hlink"/>
                </a:solidFill>
              </a:rPr>
              <a:t>Tollerton</a:t>
            </a:r>
            <a:r>
              <a:rPr lang="en-GB" sz="2400" b="0" kern="0" dirty="0">
                <a:solidFill>
                  <a:schemeClr val="hlink"/>
                </a:solidFill>
              </a:rPr>
              <a:t> (York) at 83mph using 2008 track data</a:t>
            </a:r>
          </a:p>
        </p:txBody>
      </p:sp>
      <p:grpSp>
        <p:nvGrpSpPr>
          <p:cNvPr id="7" name="Group 4"/>
          <p:cNvGrpSpPr>
            <a:grpSpLocks noChangeAspect="1"/>
          </p:cNvGrpSpPr>
          <p:nvPr/>
        </p:nvGrpSpPr>
        <p:grpSpPr bwMode="auto">
          <a:xfrm>
            <a:off x="5305089" y="1786094"/>
            <a:ext cx="3457575" cy="4476750"/>
            <a:chOff x="3494" y="1190"/>
            <a:chExt cx="2178" cy="2820"/>
          </a:xfrm>
        </p:grpSpPr>
        <p:sp>
          <p:nvSpPr>
            <p:cNvPr id="9" name="AutoShape 3"/>
            <p:cNvSpPr>
              <a:spLocks noChangeAspect="1" noChangeArrowheads="1" noTextEdit="1"/>
            </p:cNvSpPr>
            <p:nvPr/>
          </p:nvSpPr>
          <p:spPr bwMode="auto">
            <a:xfrm>
              <a:off x="3494" y="1190"/>
              <a:ext cx="2178" cy="2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 name="Picture 5"/>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494" y="1190"/>
              <a:ext cx="2182" cy="2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43239938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title"/>
          </p:nvPr>
        </p:nvSpPr>
        <p:spPr>
          <a:xfrm>
            <a:off x="358775" y="1361737"/>
            <a:ext cx="8091488" cy="376238"/>
          </a:xfrm>
        </p:spPr>
        <p:txBody>
          <a:bodyPr/>
          <a:lstStyle/>
          <a:p>
            <a:pPr eaLnBrk="1" hangingPunct="1"/>
            <a:r>
              <a:rPr lang="en-GB" dirty="0"/>
              <a:t>Conclusion</a:t>
            </a:r>
          </a:p>
        </p:txBody>
      </p:sp>
      <p:sp>
        <p:nvSpPr>
          <p:cNvPr id="8196" name="Rectangle 6"/>
          <p:cNvSpPr>
            <a:spLocks noGrp="1" noChangeArrowheads="1"/>
          </p:cNvSpPr>
          <p:nvPr>
            <p:ph idx="1"/>
          </p:nvPr>
        </p:nvSpPr>
        <p:spPr>
          <a:xfrm>
            <a:off x="234462" y="1840523"/>
            <a:ext cx="8698523" cy="4574565"/>
          </a:xfrm>
        </p:spPr>
        <p:txBody>
          <a:bodyPr/>
          <a:lstStyle/>
          <a:p>
            <a:pPr lvl="1"/>
            <a:endParaRPr lang="en-GB" sz="4800" dirty="0"/>
          </a:p>
          <a:p>
            <a:pPr lvl="1"/>
            <a:endParaRPr lang="en-GB" sz="4800" dirty="0"/>
          </a:p>
          <a:p>
            <a:pPr lvl="1"/>
            <a:endParaRPr lang="en-GB" sz="4800" dirty="0">
              <a:solidFill>
                <a:srgbClr val="336600"/>
              </a:solidFill>
            </a:endParaRPr>
          </a:p>
        </p:txBody>
      </p:sp>
      <p:sp>
        <p:nvSpPr>
          <p:cNvPr id="8194" name="Slide Number Placeholder 4"/>
          <p:cNvSpPr>
            <a:spLocks noGrp="1"/>
          </p:cNvSpPr>
          <p:nvPr>
            <p:ph type="sldNum" sz="quarter" idx="11"/>
          </p:nvPr>
        </p:nvSpPr>
        <p:spPr>
          <a:noFill/>
          <a:ln>
            <a:miter lim="800000"/>
            <a:headEnd/>
            <a:tailEnd/>
          </a:ln>
        </p:spPr>
        <p:txBody>
          <a:bodyPr/>
          <a:lstStyle/>
          <a:p>
            <a:fld id="{B4F7C059-F10E-4AD8-96C7-EF3E5CC9670E}" type="slidenum">
              <a:rPr lang="en-US" altLang="en-GB" smtClean="0"/>
              <a:pPr/>
              <a:t>26</a:t>
            </a:fld>
            <a:endParaRPr lang="en-US" altLang="en-GB"/>
          </a:p>
        </p:txBody>
      </p:sp>
      <p:sp>
        <p:nvSpPr>
          <p:cNvPr id="8197"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dirty="0">
                <a:solidFill>
                  <a:srgbClr val="336600"/>
                </a:solidFill>
                <a:latin typeface="Tahoma" pitchFamily="34" charset="0"/>
              </a:rPr>
              <a:t>Ride Study using Vampire</a:t>
            </a:r>
          </a:p>
        </p:txBody>
      </p:sp>
      <p:sp>
        <p:nvSpPr>
          <p:cNvPr id="2" name="Rectangle 1"/>
          <p:cNvSpPr/>
          <p:nvPr/>
        </p:nvSpPr>
        <p:spPr>
          <a:xfrm>
            <a:off x="0" y="1737975"/>
            <a:ext cx="8932985" cy="2400657"/>
          </a:xfrm>
          <a:prstGeom prst="rect">
            <a:avLst/>
          </a:prstGeom>
        </p:spPr>
        <p:txBody>
          <a:bodyPr wrap="square" lIns="36000" rIns="36000">
            <a:spAutoFit/>
          </a:bodyPr>
          <a:lstStyle/>
          <a:p>
            <a:pPr marL="354013" lvl="1" eaLnBrk="0" hangingPunct="0"/>
            <a:r>
              <a:rPr lang="en-GB" sz="2400" b="0" i="1" kern="0" dirty="0">
                <a:solidFill>
                  <a:srgbClr val="336600"/>
                </a:solidFill>
                <a:latin typeface="Arial"/>
                <a:ea typeface="ＭＳ Ｐゴシック" charset="0"/>
              </a:rPr>
              <a:t>Whilst the design is still at a very early stage, it seems that a Class P2 with a spring-controlled pony truck (possibly with vertical hydraulic dampers) and slightly increased lateral play on the first and third coupled wheelsets could deliver dynamic performance comparable to or better than that of ‘Tornado’ </a:t>
            </a:r>
            <a:r>
              <a:rPr lang="en-GB" sz="1400" b="0" i="1" kern="0" dirty="0">
                <a:solidFill>
                  <a:srgbClr val="336600"/>
                </a:solidFill>
                <a:latin typeface="Arial"/>
                <a:ea typeface="ＭＳ Ｐゴシック" charset="0"/>
              </a:rPr>
              <a:t>[2013]</a:t>
            </a:r>
          </a:p>
          <a:p>
            <a:pPr marL="522288" lvl="1" indent="-168275" eaLnBrk="0" hangingPunct="0">
              <a:buFontTx/>
              <a:buChar char="•"/>
            </a:pPr>
            <a:endParaRPr lang="en-GB" sz="2400" b="0" i="0" kern="0" dirty="0">
              <a:solidFill>
                <a:srgbClr val="336600"/>
              </a:solidFill>
              <a:latin typeface="Arial"/>
              <a:ea typeface="ＭＳ Ｐゴシック"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611758" y="3819766"/>
            <a:ext cx="6123588" cy="2680779"/>
          </a:xfrm>
          <a:prstGeom prst="rect">
            <a:avLst/>
          </a:prstGeom>
        </p:spPr>
      </p:pic>
    </p:spTree>
    <p:extLst>
      <p:ext uri="{BB962C8B-B14F-4D97-AF65-F5344CB8AC3E}">
        <p14:creationId xmlns:p14="http://schemas.microsoft.com/office/powerpoint/2010/main" xmlns="" val="9337642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C9F20A-B9CF-4FBE-9F1A-64BF1D04B857}"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27</a:t>
            </a:fld>
            <a:endParaRPr lang="en-GB" sz="800" b="0" i="0">
              <a:solidFill>
                <a:srgbClr val="336600"/>
              </a:solidFill>
            </a:endParaRPr>
          </a:p>
        </p:txBody>
      </p:sp>
      <p:sp>
        <p:nvSpPr>
          <p:cNvPr id="166914" name="Text Box 2"/>
          <p:cNvSpPr txBox="1">
            <a:spLocks noChangeArrowheads="1"/>
          </p:cNvSpPr>
          <p:nvPr/>
        </p:nvSpPr>
        <p:spPr bwMode="auto">
          <a:xfrm>
            <a:off x="358775" y="1344091"/>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dirty="0">
                <a:solidFill>
                  <a:srgbClr val="D8CB52"/>
                </a:solidFill>
                <a:latin typeface="Tahoma" pitchFamily="32" charset="0"/>
              </a:rPr>
              <a:t>Another problem…</a:t>
            </a:r>
            <a:r>
              <a:rPr lang="en-GB" sz="1800" b="0" dirty="0">
                <a:solidFill>
                  <a:srgbClr val="D8CB52"/>
                </a:solidFill>
                <a:latin typeface="Tahoma" pitchFamily="32" charset="0"/>
              </a:rPr>
              <a:t>..</a:t>
            </a:r>
            <a:endParaRPr lang="en-GB" sz="2200" b="0" i="0" dirty="0">
              <a:solidFill>
                <a:srgbClr val="D8CB52"/>
              </a:solidFill>
              <a:latin typeface="Tahoma" pitchFamily="32" charset="0"/>
            </a:endParaRPr>
          </a:p>
        </p:txBody>
      </p:sp>
      <p:sp>
        <p:nvSpPr>
          <p:cNvPr id="166915" name="Text Box 3"/>
          <p:cNvSpPr txBox="1">
            <a:spLocks noChangeArrowheads="1"/>
          </p:cNvSpPr>
          <p:nvPr/>
        </p:nvSpPr>
        <p:spPr bwMode="auto">
          <a:xfrm>
            <a:off x="358775" y="1676400"/>
            <a:ext cx="8569325" cy="4710113"/>
          </a:xfrm>
          <a:prstGeom prst="rect">
            <a:avLst/>
          </a:prstGeom>
          <a:noFill/>
          <a:ln w="9525">
            <a:noFill/>
            <a:round/>
            <a:headEnd/>
            <a:tailEnd/>
          </a:ln>
          <a:effectLst/>
        </p:spPr>
        <p:txBody>
          <a:bodyPr lIns="0" tIns="0" rIns="0" bIns="0"/>
          <a:lstStyle/>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p:txBody>
      </p:sp>
      <p:sp>
        <p:nvSpPr>
          <p:cNvPr id="166916"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Crank axle</a:t>
            </a:r>
          </a:p>
        </p:txBody>
      </p:sp>
      <p:pic>
        <p:nvPicPr>
          <p:cNvPr id="9" name="Picture 8" descr="2005 broken axle only.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171490" y="1817960"/>
            <a:ext cx="6830988" cy="4722540"/>
          </a:xfrm>
          <a:prstGeom prst="rect">
            <a:avLst/>
          </a:prstGeom>
        </p:spPr>
      </p:pic>
    </p:spTree>
    <p:extLst>
      <p:ext uri="{BB962C8B-B14F-4D97-AF65-F5344CB8AC3E}">
        <p14:creationId xmlns:p14="http://schemas.microsoft.com/office/powerpoint/2010/main" xmlns="" val="371181732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C9F20A-B9CF-4FBE-9F1A-64BF1D04B857}"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28</a:t>
            </a:fld>
            <a:endParaRPr lang="en-GB" sz="800" b="0" i="0">
              <a:solidFill>
                <a:srgbClr val="336600"/>
              </a:solidFill>
            </a:endParaRPr>
          </a:p>
        </p:txBody>
      </p:sp>
      <p:sp>
        <p:nvSpPr>
          <p:cNvPr id="166914" name="Text Box 2"/>
          <p:cNvSpPr txBox="1">
            <a:spLocks noChangeArrowheads="1"/>
          </p:cNvSpPr>
          <p:nvPr/>
        </p:nvSpPr>
        <p:spPr bwMode="auto">
          <a:xfrm>
            <a:off x="358775" y="1334294"/>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dirty="0">
                <a:solidFill>
                  <a:srgbClr val="D8CB52"/>
                </a:solidFill>
                <a:latin typeface="Tahoma" pitchFamily="32" charset="0"/>
              </a:rPr>
              <a:t>Original crank axle design</a:t>
            </a:r>
            <a:endParaRPr lang="en-GB" sz="2200" b="0" i="0" dirty="0">
              <a:solidFill>
                <a:srgbClr val="D8CB52"/>
              </a:solidFill>
              <a:latin typeface="Tahoma" pitchFamily="32" charset="0"/>
            </a:endParaRPr>
          </a:p>
        </p:txBody>
      </p:sp>
      <p:sp>
        <p:nvSpPr>
          <p:cNvPr id="166915" name="Text Box 3"/>
          <p:cNvSpPr txBox="1">
            <a:spLocks noChangeArrowheads="1"/>
          </p:cNvSpPr>
          <p:nvPr/>
        </p:nvSpPr>
        <p:spPr bwMode="auto">
          <a:xfrm>
            <a:off x="358775" y="1676400"/>
            <a:ext cx="8569325" cy="4710113"/>
          </a:xfrm>
          <a:prstGeom prst="rect">
            <a:avLst/>
          </a:prstGeom>
          <a:noFill/>
          <a:ln w="9525">
            <a:noFill/>
            <a:round/>
            <a:headEnd/>
            <a:tailEnd/>
          </a:ln>
          <a:effectLst/>
        </p:spPr>
        <p:txBody>
          <a:bodyPr lIns="0" tIns="0" rIns="0" bIns="0"/>
          <a:lstStyle/>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p:txBody>
      </p:sp>
      <p:sp>
        <p:nvSpPr>
          <p:cNvPr id="166916"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Crank axle</a:t>
            </a:r>
          </a:p>
        </p:txBody>
      </p:sp>
      <p:pic>
        <p:nvPicPr>
          <p:cNvPr id="8" name="Picture 7" descr="Crank axle original P2 for FEA.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788773" y="1760987"/>
            <a:ext cx="5650317" cy="4779513"/>
          </a:xfrm>
          <a:prstGeom prst="rect">
            <a:avLst/>
          </a:prstGeom>
        </p:spPr>
      </p:pic>
    </p:spTree>
    <p:extLst>
      <p:ext uri="{BB962C8B-B14F-4D97-AF65-F5344CB8AC3E}">
        <p14:creationId xmlns:p14="http://schemas.microsoft.com/office/powerpoint/2010/main" xmlns="" val="371181732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C9F20A-B9CF-4FBE-9F1A-64BF1D04B857}"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en-GB" sz="800" b="0" i="0">
              <a:solidFill>
                <a:srgbClr val="336600"/>
              </a:solidFill>
            </a:endParaRPr>
          </a:p>
        </p:txBody>
      </p:sp>
      <p:sp>
        <p:nvSpPr>
          <p:cNvPr id="166914" name="Text Box 2"/>
          <p:cNvSpPr txBox="1">
            <a:spLocks noChangeArrowheads="1"/>
          </p:cNvSpPr>
          <p:nvPr/>
        </p:nvSpPr>
        <p:spPr bwMode="auto">
          <a:xfrm>
            <a:off x="354012" y="1381919"/>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dirty="0">
                <a:solidFill>
                  <a:srgbClr val="D8CB52"/>
                </a:solidFill>
                <a:latin typeface="Tahoma" pitchFamily="32" charset="0"/>
              </a:rPr>
              <a:t>Crank axle failures</a:t>
            </a:r>
            <a:endParaRPr lang="en-GB" sz="2200" b="0" i="0" dirty="0">
              <a:solidFill>
                <a:srgbClr val="D8CB52"/>
              </a:solidFill>
              <a:latin typeface="Tahoma" pitchFamily="32" charset="0"/>
            </a:endParaRPr>
          </a:p>
        </p:txBody>
      </p:sp>
      <p:sp>
        <p:nvSpPr>
          <p:cNvPr id="166915" name="Text Box 3"/>
          <p:cNvSpPr txBox="1">
            <a:spLocks noChangeArrowheads="1"/>
          </p:cNvSpPr>
          <p:nvPr/>
        </p:nvSpPr>
        <p:spPr bwMode="auto">
          <a:xfrm>
            <a:off x="358775" y="1676400"/>
            <a:ext cx="8569325" cy="4710113"/>
          </a:xfrm>
          <a:prstGeom prst="rect">
            <a:avLst/>
          </a:prstGeom>
          <a:noFill/>
          <a:ln w="9525">
            <a:noFill/>
            <a:round/>
            <a:headEnd/>
            <a:tailEnd/>
          </a:ln>
          <a:effectLst/>
        </p:spPr>
        <p:txBody>
          <a:bodyPr lIns="0" tIns="0" rIns="0" bIns="0"/>
          <a:lstStyle/>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p:txBody>
      </p:sp>
      <p:sp>
        <p:nvSpPr>
          <p:cNvPr id="166916"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Crank axle</a:t>
            </a:r>
          </a:p>
        </p:txBody>
      </p:sp>
      <p:sp>
        <p:nvSpPr>
          <p:cNvPr id="8" name="Rectangle 6"/>
          <p:cNvSpPr txBox="1">
            <a:spLocks noChangeArrowheads="1"/>
          </p:cNvSpPr>
          <p:nvPr/>
        </p:nvSpPr>
        <p:spPr bwMode="auto">
          <a:xfrm>
            <a:off x="230187" y="1954213"/>
            <a:ext cx="8697913" cy="4575175"/>
          </a:xfrm>
          <a:prstGeom prst="rect">
            <a:avLst/>
          </a:prstGeom>
          <a:noFill/>
          <a:ln>
            <a:noFill/>
          </a:ln>
          <a:extLst/>
        </p:spPr>
        <p:txBody>
          <a:bodyPr lIns="0" tIns="0" rIns="0" bIns="0"/>
          <a:lstStyle/>
          <a:p>
            <a:pPr marL="174625" indent="-174625">
              <a:lnSpc>
                <a:spcPct val="110000"/>
              </a:lnSpc>
              <a:buFont typeface="Arial" pitchFamily="34" charset="0"/>
              <a:buChar char="•"/>
              <a:defRPr/>
            </a:pPr>
            <a:r>
              <a:rPr lang="en-GB" sz="2400" b="0" i="0" kern="0" dirty="0">
                <a:solidFill>
                  <a:srgbClr val="336600"/>
                </a:solidFill>
                <a:latin typeface="+mn-lt"/>
                <a:ea typeface="ＭＳ Ｐゴシック" charset="0"/>
                <a:cs typeface="ＭＳ Ｐゴシック" charset="0"/>
              </a:rPr>
              <a:t>At least 5  crank axle failures in a class of 6 locomotives over a period of less than 10 years</a:t>
            </a:r>
          </a:p>
          <a:p>
            <a:pPr marL="174625" indent="-174625">
              <a:lnSpc>
                <a:spcPct val="110000"/>
              </a:lnSpc>
              <a:buFont typeface="Arial" pitchFamily="34" charset="0"/>
              <a:buChar char="•"/>
              <a:defRPr/>
            </a:pPr>
            <a:r>
              <a:rPr lang="en-GB" sz="2400" b="0" kern="0" dirty="0">
                <a:solidFill>
                  <a:srgbClr val="336600"/>
                </a:solidFill>
                <a:latin typeface="+mn-lt"/>
                <a:ea typeface="ＭＳ Ｐゴシック" charset="0"/>
                <a:cs typeface="ＭＳ Ｐゴシック" charset="0"/>
              </a:rPr>
              <a:t>The shortest life is believed to have been 93,000 miles</a:t>
            </a:r>
          </a:p>
          <a:p>
            <a:pPr marL="174625" indent="-174625">
              <a:lnSpc>
                <a:spcPct val="110000"/>
              </a:lnSpc>
              <a:buFont typeface="Arial" pitchFamily="34" charset="0"/>
              <a:buChar char="•"/>
              <a:defRPr/>
            </a:pPr>
            <a:r>
              <a:rPr lang="en-GB" sz="2400" b="0" i="0" kern="0" dirty="0">
                <a:solidFill>
                  <a:srgbClr val="336600"/>
                </a:solidFill>
                <a:latin typeface="+mn-lt"/>
                <a:ea typeface="ＭＳ Ｐゴシック" charset="0"/>
                <a:cs typeface="ＭＳ Ｐゴシック" charset="0"/>
              </a:rPr>
              <a:t>The example in the previous slide took place at 133,000 miles (2005 </a:t>
            </a:r>
            <a:r>
              <a:rPr lang="en-GB" sz="2400" b="0" i="1" kern="0" dirty="0">
                <a:solidFill>
                  <a:srgbClr val="336600"/>
                </a:solidFill>
                <a:latin typeface="+mn-lt"/>
                <a:ea typeface="ＭＳ Ｐゴシック" charset="0"/>
                <a:cs typeface="ＭＳ Ｐゴシック" charset="0"/>
              </a:rPr>
              <a:t>Thane of Fife</a:t>
            </a:r>
            <a:r>
              <a:rPr lang="en-GB" sz="2400" b="0" i="0" kern="0" dirty="0">
                <a:solidFill>
                  <a:srgbClr val="336600"/>
                </a:solidFill>
                <a:latin typeface="+mn-lt"/>
                <a:ea typeface="ＭＳ Ｐゴシック" charset="0"/>
                <a:cs typeface="ＭＳ Ｐゴシック" charset="0"/>
              </a:rPr>
              <a:t> at </a:t>
            </a:r>
            <a:r>
              <a:rPr lang="en-GB" sz="2400" b="0" i="0" kern="0" dirty="0" err="1">
                <a:solidFill>
                  <a:srgbClr val="336600"/>
                </a:solidFill>
                <a:latin typeface="+mn-lt"/>
                <a:ea typeface="ＭＳ Ｐゴシック" charset="0"/>
                <a:cs typeface="ＭＳ Ｐゴシック" charset="0"/>
              </a:rPr>
              <a:t>Stonehaven</a:t>
            </a:r>
            <a:r>
              <a:rPr lang="en-GB" sz="2400" b="0" i="0" kern="0" dirty="0">
                <a:solidFill>
                  <a:srgbClr val="336600"/>
                </a:solidFill>
                <a:latin typeface="+mn-lt"/>
                <a:ea typeface="ＭＳ Ｐゴシック" charset="0"/>
                <a:cs typeface="ＭＳ Ｐゴシック" charset="0"/>
              </a:rPr>
              <a:t>, 19</a:t>
            </a:r>
            <a:r>
              <a:rPr lang="en-GB" sz="2400" b="0" i="0" kern="0" baseline="30000" dirty="0">
                <a:solidFill>
                  <a:srgbClr val="336600"/>
                </a:solidFill>
                <a:latin typeface="+mn-lt"/>
                <a:ea typeface="ＭＳ Ｐゴシック" charset="0"/>
                <a:cs typeface="ＭＳ Ｐゴシック" charset="0"/>
              </a:rPr>
              <a:t>th</a:t>
            </a:r>
            <a:r>
              <a:rPr lang="en-GB" sz="2400" b="0" i="0" kern="0" dirty="0">
                <a:solidFill>
                  <a:srgbClr val="336600"/>
                </a:solidFill>
                <a:latin typeface="+mn-lt"/>
                <a:ea typeface="ＭＳ Ｐゴシック" charset="0"/>
                <a:cs typeface="ＭＳ Ｐゴシック" charset="0"/>
              </a:rPr>
              <a:t> July 1938)</a:t>
            </a:r>
          </a:p>
          <a:p>
            <a:pPr marL="174625" indent="-174625">
              <a:lnSpc>
                <a:spcPct val="110000"/>
              </a:lnSpc>
              <a:buFont typeface="Arial" pitchFamily="34" charset="0"/>
              <a:buChar char="•"/>
              <a:defRPr/>
            </a:pPr>
            <a:r>
              <a:rPr lang="en-GB" sz="2400" b="0" i="0" kern="0" dirty="0">
                <a:solidFill>
                  <a:srgbClr val="336600"/>
                </a:solidFill>
                <a:latin typeface="+mn-lt"/>
                <a:ea typeface="ＭＳ Ｐゴシック" charset="0"/>
                <a:cs typeface="ＭＳ Ｐゴシック" charset="0"/>
              </a:rPr>
              <a:t>Crank axles did not have infinite fatigue life – LNER routinely renewed crank axles on large locomotives at 250,000 miles</a:t>
            </a:r>
          </a:p>
          <a:p>
            <a:pPr marL="174625" indent="-174625">
              <a:lnSpc>
                <a:spcPct val="110000"/>
              </a:lnSpc>
              <a:buFont typeface="Arial" pitchFamily="34" charset="0"/>
              <a:buChar char="•"/>
              <a:defRPr/>
            </a:pPr>
            <a:r>
              <a:rPr lang="en-GB" sz="2400" b="0" kern="0" dirty="0">
                <a:solidFill>
                  <a:srgbClr val="336600"/>
                </a:solidFill>
                <a:latin typeface="+mn-lt"/>
                <a:ea typeface="ＭＳ Ｐゴシック" charset="0"/>
                <a:cs typeface="ＭＳ Ｐゴシック" charset="0"/>
              </a:rPr>
              <a:t>Predominant failure mode in crank axles was loosening of crank pins in crank sweeps.</a:t>
            </a:r>
            <a:endParaRPr lang="en-GB" sz="2400" b="0" i="0" kern="0" dirty="0">
              <a:solidFill>
                <a:srgbClr val="336600"/>
              </a:solidFill>
              <a:latin typeface="+mn-lt"/>
              <a:ea typeface="ＭＳ Ｐゴシック" charset="0"/>
              <a:cs typeface="ＭＳ Ｐゴシック" charset="0"/>
            </a:endParaRPr>
          </a:p>
          <a:p>
            <a:pPr marL="174625" indent="-174625">
              <a:lnSpc>
                <a:spcPct val="110000"/>
              </a:lnSpc>
              <a:defRPr/>
            </a:pPr>
            <a:endParaRPr lang="en-GB" sz="2400" b="0" i="0" kern="0" dirty="0">
              <a:solidFill>
                <a:srgbClr val="336600"/>
              </a:solidFill>
              <a:latin typeface="+mn-lt"/>
              <a:ea typeface="ＭＳ Ｐゴシック" charset="0"/>
              <a:cs typeface="ＭＳ Ｐゴシック" charset="0"/>
            </a:endParaRPr>
          </a:p>
          <a:p>
            <a:pPr marL="174625" indent="-174625">
              <a:lnSpc>
                <a:spcPct val="110000"/>
              </a:lnSpc>
              <a:defRPr/>
            </a:pPr>
            <a:endParaRPr lang="en-GB" sz="2400" b="0" i="0" kern="0" dirty="0">
              <a:solidFill>
                <a:srgbClr val="336600"/>
              </a:solidFill>
              <a:latin typeface="+mn-lt"/>
              <a:ea typeface="ＭＳ Ｐゴシック" charset="0"/>
              <a:cs typeface="ＭＳ Ｐゴシック" charset="0"/>
            </a:endParaRPr>
          </a:p>
        </p:txBody>
      </p:sp>
    </p:spTree>
    <p:extLst>
      <p:ext uri="{BB962C8B-B14F-4D97-AF65-F5344CB8AC3E}">
        <p14:creationId xmlns:p14="http://schemas.microsoft.com/office/powerpoint/2010/main" xmlns="" val="37118173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Grp="1" noChangeArrowheads="1"/>
          </p:cNvSpPr>
          <p:nvPr>
            <p:ph type="title"/>
          </p:nvPr>
        </p:nvSpPr>
        <p:spPr>
          <a:xfrm>
            <a:off x="358775" y="1356519"/>
            <a:ext cx="8091488" cy="376238"/>
          </a:xfrm>
        </p:spPr>
        <p:txBody>
          <a:bodyPr/>
          <a:lstStyle/>
          <a:p>
            <a:pPr eaLnBrk="1" hangingPunct="1"/>
            <a:r>
              <a:rPr lang="en-GB" altLang="en-US" dirty="0"/>
              <a:t>The finished article, May 1934</a:t>
            </a:r>
          </a:p>
        </p:txBody>
      </p:sp>
      <p:sp>
        <p:nvSpPr>
          <p:cNvPr id="12294" name="Content Placeholder 5"/>
          <p:cNvSpPr>
            <a:spLocks noGrp="1"/>
          </p:cNvSpPr>
          <p:nvPr>
            <p:ph idx="1"/>
          </p:nvPr>
        </p:nvSpPr>
        <p:spPr>
          <a:xfrm>
            <a:off x="358775" y="4845050"/>
            <a:ext cx="4133850" cy="1541463"/>
          </a:xfrm>
        </p:spPr>
        <p:txBody>
          <a:bodyPr/>
          <a:lstStyle/>
          <a:p>
            <a:r>
              <a:rPr lang="en-GB" altLang="en-US" sz="1600" dirty="0"/>
              <a:t>2-8-2 Mikado wheel arrangement</a:t>
            </a:r>
          </a:p>
          <a:p>
            <a:r>
              <a:rPr lang="en-GB" altLang="en-US" sz="1600" dirty="0"/>
              <a:t>50 sq ft firebox grate</a:t>
            </a:r>
          </a:p>
          <a:p>
            <a:r>
              <a:rPr lang="en-GB" altLang="en-US" sz="1600" dirty="0" err="1"/>
              <a:t>Kylchap</a:t>
            </a:r>
            <a:r>
              <a:rPr lang="en-GB" altLang="en-US" sz="1600" dirty="0"/>
              <a:t> chimney/</a:t>
            </a:r>
            <a:r>
              <a:rPr lang="en-GB" altLang="en-US" sz="1600" dirty="0" err="1"/>
              <a:t>blastpipe</a:t>
            </a:r>
            <a:r>
              <a:rPr lang="en-GB" altLang="en-US" sz="1600" dirty="0"/>
              <a:t> arrangement</a:t>
            </a:r>
          </a:p>
          <a:p>
            <a:r>
              <a:rPr lang="en-GB" altLang="en-US" sz="1600" dirty="0"/>
              <a:t>ACFI feed water heater</a:t>
            </a:r>
          </a:p>
          <a:p>
            <a:r>
              <a:rPr lang="en-GB" altLang="en-US" sz="1600" dirty="0"/>
              <a:t>Chime whistle</a:t>
            </a:r>
          </a:p>
          <a:p>
            <a:endParaRPr lang="en-GB" altLang="en-US" dirty="0"/>
          </a:p>
        </p:txBody>
      </p:sp>
      <p:sp>
        <p:nvSpPr>
          <p:cNvPr id="12290" name="Slide Number Placeholder 4"/>
          <p:cNvSpPr>
            <a:spLocks noGrp="1"/>
          </p:cNvSpPr>
          <p:nvPr>
            <p:ph type="sldNum" sz="quarter" idx="11"/>
          </p:nvPr>
        </p:nvSpPr>
        <p:spPr>
          <a:noFill/>
          <a:ln>
            <a:miter lim="800000"/>
            <a:headEnd/>
            <a:tailEnd/>
          </a:ln>
        </p:spPr>
        <p:txBody>
          <a:bodyPr/>
          <a:lstStyle/>
          <a:p>
            <a:fld id="{4755723E-B8FC-4162-B75E-65C24F1E65AE}" type="slidenum">
              <a:rPr lang="en-US" altLang="en-GB" smtClean="0">
                <a:latin typeface="Arial" charset="0"/>
                <a:ea typeface="MS PGothic" pitchFamily="34" charset="-128"/>
              </a:rPr>
              <a:pPr/>
              <a:t>3</a:t>
            </a:fld>
            <a:endParaRPr lang="en-US" altLang="en-GB">
              <a:latin typeface="Arial" charset="0"/>
              <a:ea typeface="MS PGothic" pitchFamily="34" charset="-128"/>
            </a:endParaRPr>
          </a:p>
        </p:txBody>
      </p:sp>
      <p:sp>
        <p:nvSpPr>
          <p:cNvPr id="12292"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The original P2s</a:t>
            </a:r>
          </a:p>
        </p:txBody>
      </p:sp>
      <p:pic>
        <p:nvPicPr>
          <p:cNvPr id="12293" name="Picture 2" descr="C:\Users\Mark\Dropbox\P2SLC\Marketing\Photographs\Nettleton, Chris\2001 Official.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60375" y="1941513"/>
            <a:ext cx="8437563" cy="2735262"/>
          </a:xfrm>
          <a:prstGeom prst="rect">
            <a:avLst/>
          </a:prstGeom>
          <a:noFill/>
          <a:ln w="9525">
            <a:noFill/>
            <a:miter lim="800000"/>
            <a:headEnd/>
            <a:tailEnd/>
          </a:ln>
        </p:spPr>
      </p:pic>
      <p:sp>
        <p:nvSpPr>
          <p:cNvPr id="8" name="Content Placeholder 6"/>
          <p:cNvSpPr txBox="1">
            <a:spLocks/>
          </p:cNvSpPr>
          <p:nvPr/>
        </p:nvSpPr>
        <p:spPr>
          <a:xfrm>
            <a:off x="4645025" y="4845050"/>
            <a:ext cx="4135438" cy="1541463"/>
          </a:xfrm>
          <a:prstGeom prst="rect">
            <a:avLst/>
          </a:prstGeom>
        </p:spPr>
        <p:txBody>
          <a:bodyPr/>
          <a:lstStyle>
            <a:lvl1pPr marL="174625" indent="-174625" algn="l" rtl="0" eaLnBrk="0" fontAlgn="base" hangingPunct="0">
              <a:spcBef>
                <a:spcPct val="0"/>
              </a:spcBef>
              <a:spcAft>
                <a:spcPct val="25000"/>
              </a:spcAft>
              <a:buChar char="•"/>
              <a:defRPr sz="2000">
                <a:solidFill>
                  <a:schemeClr val="hlink"/>
                </a:solidFill>
                <a:latin typeface="+mn-lt"/>
                <a:ea typeface="ＭＳ Ｐゴシック" charset="0"/>
                <a:cs typeface="ＭＳ Ｐゴシック" charset="0"/>
              </a:defRPr>
            </a:lvl1pPr>
            <a:lvl2pPr marL="522288" indent="-168275" algn="l" rtl="0" eaLnBrk="0" fontAlgn="base" hangingPunct="0">
              <a:spcBef>
                <a:spcPct val="0"/>
              </a:spcBef>
              <a:spcAft>
                <a:spcPct val="25000"/>
              </a:spcAft>
              <a:buChar char="•"/>
              <a:defRPr sz="2400">
                <a:solidFill>
                  <a:schemeClr val="hlink"/>
                </a:solidFill>
                <a:latin typeface="+mn-lt"/>
                <a:ea typeface="ＭＳ Ｐゴシック" charset="0"/>
              </a:defRPr>
            </a:lvl2pPr>
            <a:lvl3pPr marL="873125" indent="-171450" algn="l" rtl="0" eaLnBrk="0" fontAlgn="base" hangingPunct="0">
              <a:spcBef>
                <a:spcPct val="0"/>
              </a:spcBef>
              <a:spcAft>
                <a:spcPct val="25000"/>
              </a:spcAft>
              <a:buChar char="–"/>
              <a:defRPr sz="2400">
                <a:solidFill>
                  <a:schemeClr val="hlink"/>
                </a:solidFill>
                <a:latin typeface="+mn-lt"/>
                <a:ea typeface="ＭＳ Ｐゴシック" charset="0"/>
              </a:defRPr>
            </a:lvl3pPr>
            <a:lvl4pPr marL="1223963" indent="-171450" algn="l" rtl="0" eaLnBrk="0" fontAlgn="base" hangingPunct="0">
              <a:spcBef>
                <a:spcPct val="0"/>
              </a:spcBef>
              <a:spcAft>
                <a:spcPct val="25000"/>
              </a:spcAft>
              <a:buChar char="•"/>
              <a:defRPr sz="1600">
                <a:solidFill>
                  <a:schemeClr val="hlink"/>
                </a:solidFill>
                <a:latin typeface="+mn-lt"/>
                <a:ea typeface="ＭＳ Ｐゴシック" charset="0"/>
              </a:defRPr>
            </a:lvl4pPr>
            <a:lvl5pPr marL="1574800" indent="-171450" algn="l" rtl="0" eaLnBrk="0" fontAlgn="base" hangingPunct="0">
              <a:spcBef>
                <a:spcPct val="0"/>
              </a:spcBef>
              <a:spcAft>
                <a:spcPct val="25000"/>
              </a:spcAft>
              <a:buChar char="–"/>
              <a:defRPr sz="1400">
                <a:solidFill>
                  <a:schemeClr val="hlink"/>
                </a:solidFill>
                <a:latin typeface="+mn-lt"/>
                <a:ea typeface="ＭＳ Ｐゴシック" charset="0"/>
              </a:defRPr>
            </a:lvl5pPr>
            <a:lvl6pPr marL="2032000" indent="-171450" algn="l" rtl="0" fontAlgn="base">
              <a:spcBef>
                <a:spcPct val="0"/>
              </a:spcBef>
              <a:spcAft>
                <a:spcPct val="25000"/>
              </a:spcAft>
              <a:buChar char="–"/>
              <a:defRPr sz="1400">
                <a:solidFill>
                  <a:schemeClr val="hlink"/>
                </a:solidFill>
                <a:latin typeface="+mn-lt"/>
              </a:defRPr>
            </a:lvl6pPr>
            <a:lvl7pPr marL="2489200" indent="-171450" algn="l" rtl="0" fontAlgn="base">
              <a:spcBef>
                <a:spcPct val="0"/>
              </a:spcBef>
              <a:spcAft>
                <a:spcPct val="25000"/>
              </a:spcAft>
              <a:buChar char="–"/>
              <a:defRPr sz="1400">
                <a:solidFill>
                  <a:schemeClr val="hlink"/>
                </a:solidFill>
                <a:latin typeface="+mn-lt"/>
              </a:defRPr>
            </a:lvl7pPr>
            <a:lvl8pPr marL="2946400" indent="-171450" algn="l" rtl="0" fontAlgn="base">
              <a:spcBef>
                <a:spcPct val="0"/>
              </a:spcBef>
              <a:spcAft>
                <a:spcPct val="25000"/>
              </a:spcAft>
              <a:buChar char="–"/>
              <a:defRPr sz="1400">
                <a:solidFill>
                  <a:schemeClr val="hlink"/>
                </a:solidFill>
                <a:latin typeface="+mn-lt"/>
              </a:defRPr>
            </a:lvl8pPr>
            <a:lvl9pPr marL="3403600" indent="-171450" algn="l" rtl="0" fontAlgn="base">
              <a:spcBef>
                <a:spcPct val="0"/>
              </a:spcBef>
              <a:spcAft>
                <a:spcPct val="25000"/>
              </a:spcAft>
              <a:buChar char="–"/>
              <a:defRPr sz="1400">
                <a:solidFill>
                  <a:schemeClr val="hlink"/>
                </a:solidFill>
                <a:latin typeface="+mn-lt"/>
              </a:defRPr>
            </a:lvl9pPr>
          </a:lstStyle>
          <a:p>
            <a:pPr>
              <a:defRPr/>
            </a:pPr>
            <a:r>
              <a:rPr lang="en-GB" sz="1600" b="0" i="0" kern="0" dirty="0"/>
              <a:t>Lentz rotary cam poppet valve gear</a:t>
            </a:r>
          </a:p>
          <a:p>
            <a:pPr>
              <a:defRPr/>
            </a:pPr>
            <a:r>
              <a:rPr lang="en-GB" sz="1600" b="0" i="0" kern="0" dirty="0"/>
              <a:t>Semi-streamlined and a V-shaped cab front</a:t>
            </a:r>
          </a:p>
          <a:p>
            <a:pPr>
              <a:defRPr/>
            </a:pPr>
            <a:r>
              <a:rPr lang="en-GB" sz="1600" b="0" i="0" kern="0" dirty="0"/>
              <a:t>All-welded tender with </a:t>
            </a:r>
            <a:r>
              <a:rPr lang="en-GB" sz="1600" b="0" i="0" kern="0" dirty="0" err="1"/>
              <a:t>spoked</a:t>
            </a:r>
            <a:r>
              <a:rPr lang="en-GB" sz="1600" b="0" i="0" kern="0" dirty="0"/>
              <a:t> wheels</a:t>
            </a:r>
          </a:p>
          <a:p>
            <a:pPr>
              <a:defRPr/>
            </a:pPr>
            <a:r>
              <a:rPr lang="en-GB" sz="1600" b="0" i="0" kern="0" dirty="0"/>
              <a:t>Gill Sans nameplate</a:t>
            </a:r>
          </a:p>
        </p:txBody>
      </p:sp>
    </p:spTree>
    <p:extLst>
      <p:ext uri="{BB962C8B-B14F-4D97-AF65-F5344CB8AC3E}">
        <p14:creationId xmlns:p14="http://schemas.microsoft.com/office/powerpoint/2010/main" xmlns="" val="253891603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C9F20A-B9CF-4FBE-9F1A-64BF1D04B857}"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30</a:t>
            </a:fld>
            <a:endParaRPr lang="en-GB" sz="800" b="0" i="0">
              <a:solidFill>
                <a:srgbClr val="336600"/>
              </a:solidFill>
            </a:endParaRPr>
          </a:p>
        </p:txBody>
      </p:sp>
      <p:sp>
        <p:nvSpPr>
          <p:cNvPr id="166914" name="Text Box 2"/>
          <p:cNvSpPr txBox="1">
            <a:spLocks noChangeArrowheads="1"/>
          </p:cNvSpPr>
          <p:nvPr/>
        </p:nvSpPr>
        <p:spPr bwMode="auto">
          <a:xfrm>
            <a:off x="354012" y="1381919"/>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dirty="0">
                <a:solidFill>
                  <a:srgbClr val="D8CB52"/>
                </a:solidFill>
                <a:latin typeface="Tahoma" pitchFamily="32" charset="0"/>
              </a:rPr>
              <a:t>Crank axle failures</a:t>
            </a:r>
            <a:endParaRPr lang="en-GB" sz="2200" b="0" i="0" dirty="0">
              <a:solidFill>
                <a:srgbClr val="D8CB52"/>
              </a:solidFill>
              <a:latin typeface="Tahoma" pitchFamily="32" charset="0"/>
            </a:endParaRPr>
          </a:p>
        </p:txBody>
      </p:sp>
      <p:sp>
        <p:nvSpPr>
          <p:cNvPr id="166915" name="Text Box 3"/>
          <p:cNvSpPr txBox="1">
            <a:spLocks noChangeArrowheads="1"/>
          </p:cNvSpPr>
          <p:nvPr/>
        </p:nvSpPr>
        <p:spPr bwMode="auto">
          <a:xfrm>
            <a:off x="358775" y="1676400"/>
            <a:ext cx="8569325" cy="4710113"/>
          </a:xfrm>
          <a:prstGeom prst="rect">
            <a:avLst/>
          </a:prstGeom>
          <a:noFill/>
          <a:ln w="9525">
            <a:noFill/>
            <a:round/>
            <a:headEnd/>
            <a:tailEnd/>
          </a:ln>
          <a:effectLst/>
        </p:spPr>
        <p:txBody>
          <a:bodyPr lIns="0" tIns="0" rIns="0" bIns="0"/>
          <a:lstStyle/>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p:txBody>
      </p:sp>
      <p:sp>
        <p:nvSpPr>
          <p:cNvPr id="166916"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Crank axle</a:t>
            </a:r>
          </a:p>
        </p:txBody>
      </p:sp>
      <p:sp>
        <p:nvSpPr>
          <p:cNvPr id="8" name="Rectangle 6"/>
          <p:cNvSpPr txBox="1">
            <a:spLocks noChangeArrowheads="1"/>
          </p:cNvSpPr>
          <p:nvPr/>
        </p:nvSpPr>
        <p:spPr bwMode="auto">
          <a:xfrm>
            <a:off x="192087" y="1954213"/>
            <a:ext cx="8697913" cy="4575175"/>
          </a:xfrm>
          <a:prstGeom prst="rect">
            <a:avLst/>
          </a:prstGeom>
          <a:noFill/>
          <a:ln>
            <a:noFill/>
          </a:ln>
          <a:extLst/>
        </p:spPr>
        <p:txBody>
          <a:bodyPr lIns="0" tIns="0" rIns="0" bIns="0"/>
          <a:lstStyle/>
          <a:p>
            <a:pPr marL="174625" indent="-174625">
              <a:lnSpc>
                <a:spcPct val="110000"/>
              </a:lnSpc>
              <a:defRPr/>
            </a:pPr>
            <a:r>
              <a:rPr lang="en-GB" sz="2400" b="0" kern="0" dirty="0">
                <a:solidFill>
                  <a:srgbClr val="336600"/>
                </a:solidFill>
                <a:latin typeface="+mn-lt"/>
                <a:ea typeface="ＭＳ Ｐゴシック" charset="0"/>
                <a:cs typeface="ＭＳ Ｐゴシック" charset="0"/>
              </a:rPr>
              <a:t>  All failures took place as locomotives were accelerating hard at low speed away from station stops, </a:t>
            </a:r>
            <a:r>
              <a:rPr lang="en-GB" sz="2400" b="0" kern="0" dirty="0" err="1">
                <a:solidFill>
                  <a:srgbClr val="336600"/>
                </a:solidFill>
                <a:latin typeface="+mn-lt"/>
                <a:ea typeface="ＭＳ Ｐゴシック" charset="0"/>
                <a:cs typeface="ＭＳ Ｐゴシック" charset="0"/>
              </a:rPr>
              <a:t>ie</a:t>
            </a:r>
            <a:r>
              <a:rPr lang="en-GB" sz="2400" b="0" kern="0" dirty="0">
                <a:solidFill>
                  <a:srgbClr val="336600"/>
                </a:solidFill>
                <a:latin typeface="+mn-lt"/>
                <a:ea typeface="ＭＳ Ｐゴシック" charset="0"/>
                <a:cs typeface="ＭＳ Ｐゴシック" charset="0"/>
              </a:rPr>
              <a:t> with maximum torque applied to crank axle.</a:t>
            </a:r>
          </a:p>
          <a:p>
            <a:pPr marL="174625" indent="-174625">
              <a:lnSpc>
                <a:spcPct val="110000"/>
              </a:lnSpc>
              <a:defRPr/>
            </a:pPr>
            <a:r>
              <a:rPr lang="en-GB" sz="2400" b="0" kern="0" dirty="0">
                <a:solidFill>
                  <a:srgbClr val="336600"/>
                </a:solidFill>
                <a:latin typeface="+mn-lt"/>
                <a:ea typeface="ＭＳ Ｐゴシック" charset="0"/>
                <a:cs typeface="ＭＳ Ｐゴシック" charset="0"/>
              </a:rPr>
              <a:t>  Likely causes:</a:t>
            </a:r>
          </a:p>
          <a:p>
            <a:pPr marL="174625" indent="-174625">
              <a:lnSpc>
                <a:spcPct val="110000"/>
              </a:lnSpc>
              <a:buFont typeface="Arial" pitchFamily="34" charset="0"/>
              <a:buChar char="•"/>
              <a:defRPr/>
            </a:pPr>
            <a:r>
              <a:rPr lang="en-GB" sz="2400" b="0" kern="0" dirty="0">
                <a:solidFill>
                  <a:srgbClr val="336600"/>
                </a:solidFill>
                <a:latin typeface="+mn-lt"/>
                <a:ea typeface="ＭＳ Ｐゴシック" charset="0"/>
                <a:cs typeface="ＭＳ Ｐゴシック" charset="0"/>
              </a:rPr>
              <a:t>P2 maximum piston force 34 tons (compared with 28 tons for </a:t>
            </a:r>
            <a:r>
              <a:rPr lang="en-GB" sz="2400" b="0" kern="0" dirty="0" err="1">
                <a:solidFill>
                  <a:srgbClr val="336600"/>
                </a:solidFill>
                <a:latin typeface="+mn-lt"/>
                <a:ea typeface="ＭＳ Ｐゴシック" charset="0"/>
                <a:cs typeface="ＭＳ Ｐゴシック" charset="0"/>
              </a:rPr>
              <a:t>Gresley</a:t>
            </a:r>
            <a:r>
              <a:rPr lang="en-GB" sz="2400" b="0" kern="0" dirty="0">
                <a:solidFill>
                  <a:srgbClr val="336600"/>
                </a:solidFill>
                <a:latin typeface="+mn-lt"/>
                <a:ea typeface="ＭＳ Ｐゴシック" charset="0"/>
                <a:cs typeface="ＭＳ Ｐゴシック" charset="0"/>
              </a:rPr>
              <a:t> A1 class, 31 tons for A4 class with similar crank axles)</a:t>
            </a:r>
          </a:p>
          <a:p>
            <a:pPr marL="174625" indent="-174625">
              <a:lnSpc>
                <a:spcPct val="110000"/>
              </a:lnSpc>
              <a:buFont typeface="Arial" pitchFamily="34" charset="0"/>
              <a:buChar char="•"/>
              <a:defRPr/>
            </a:pPr>
            <a:r>
              <a:rPr lang="en-GB" sz="2400" b="0" kern="0" dirty="0">
                <a:solidFill>
                  <a:srgbClr val="336600"/>
                </a:solidFill>
                <a:latin typeface="+mn-lt"/>
                <a:ea typeface="ＭＳ Ｐゴシック" charset="0"/>
                <a:cs typeface="ＭＳ Ｐゴシック" charset="0"/>
              </a:rPr>
              <a:t>8 coupled wheels result in significantly less susceptibility to slipping (which rapidly dissipates peak torques)</a:t>
            </a:r>
          </a:p>
          <a:p>
            <a:pPr marL="174625" indent="-174625">
              <a:lnSpc>
                <a:spcPct val="110000"/>
              </a:lnSpc>
              <a:defRPr/>
            </a:pPr>
            <a:endParaRPr lang="en-GB" sz="2400" b="0" kern="0" dirty="0">
              <a:solidFill>
                <a:srgbClr val="336600"/>
              </a:solidFill>
              <a:latin typeface="+mn-lt"/>
              <a:ea typeface="ＭＳ Ｐゴシック" charset="0"/>
              <a:cs typeface="ＭＳ Ｐゴシック" charset="0"/>
            </a:endParaRPr>
          </a:p>
          <a:p>
            <a:pPr marL="174625" indent="-174625">
              <a:lnSpc>
                <a:spcPct val="110000"/>
              </a:lnSpc>
              <a:buFont typeface="Arial" pitchFamily="34" charset="0"/>
              <a:buChar char="•"/>
              <a:defRPr/>
            </a:pPr>
            <a:endParaRPr lang="en-GB" sz="2400" b="0" kern="0" dirty="0">
              <a:solidFill>
                <a:srgbClr val="336600"/>
              </a:solidFill>
              <a:latin typeface="+mn-lt"/>
              <a:ea typeface="ＭＳ Ｐゴシック" charset="0"/>
              <a:cs typeface="ＭＳ Ｐゴシック" charset="0"/>
            </a:endParaRPr>
          </a:p>
          <a:p>
            <a:pPr marL="174625" indent="-174625">
              <a:lnSpc>
                <a:spcPct val="110000"/>
              </a:lnSpc>
              <a:defRPr/>
            </a:pPr>
            <a:endParaRPr lang="en-GB" sz="2400" b="0" i="0" kern="0" dirty="0">
              <a:solidFill>
                <a:srgbClr val="336600"/>
              </a:solidFill>
              <a:latin typeface="+mn-lt"/>
              <a:ea typeface="ＭＳ Ｐゴシック" charset="0"/>
              <a:cs typeface="ＭＳ Ｐゴシック" charset="0"/>
            </a:endParaRPr>
          </a:p>
          <a:p>
            <a:pPr marL="174625" indent="-174625">
              <a:lnSpc>
                <a:spcPct val="110000"/>
              </a:lnSpc>
              <a:defRPr/>
            </a:pPr>
            <a:endParaRPr lang="en-GB" sz="2400" b="0" i="0" kern="0" dirty="0">
              <a:solidFill>
                <a:srgbClr val="336600"/>
              </a:solidFill>
              <a:latin typeface="+mn-lt"/>
              <a:ea typeface="ＭＳ Ｐゴシック" charset="0"/>
              <a:cs typeface="ＭＳ Ｐゴシック" charset="0"/>
            </a:endParaRPr>
          </a:p>
          <a:p>
            <a:pPr marL="174625" indent="-174625">
              <a:lnSpc>
                <a:spcPct val="110000"/>
              </a:lnSpc>
              <a:defRPr/>
            </a:pPr>
            <a:endParaRPr lang="en-GB" sz="2400" b="0" i="0" kern="0" dirty="0">
              <a:solidFill>
                <a:srgbClr val="336600"/>
              </a:solidFill>
              <a:latin typeface="+mn-lt"/>
              <a:ea typeface="ＭＳ Ｐゴシック" charset="0"/>
              <a:cs typeface="ＭＳ Ｐゴシック" charset="0"/>
            </a:endParaRPr>
          </a:p>
        </p:txBody>
      </p:sp>
    </p:spTree>
    <p:extLst>
      <p:ext uri="{BB962C8B-B14F-4D97-AF65-F5344CB8AC3E}">
        <p14:creationId xmlns:p14="http://schemas.microsoft.com/office/powerpoint/2010/main" xmlns="" val="371181732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C9F20A-B9CF-4FBE-9F1A-64BF1D04B857}"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31</a:t>
            </a:fld>
            <a:endParaRPr lang="en-GB" sz="800" b="0" i="0">
              <a:solidFill>
                <a:srgbClr val="336600"/>
              </a:solidFill>
            </a:endParaRPr>
          </a:p>
        </p:txBody>
      </p:sp>
      <p:sp>
        <p:nvSpPr>
          <p:cNvPr id="166914" name="Text Box 2"/>
          <p:cNvSpPr txBox="1">
            <a:spLocks noChangeArrowheads="1"/>
          </p:cNvSpPr>
          <p:nvPr/>
        </p:nvSpPr>
        <p:spPr bwMode="auto">
          <a:xfrm>
            <a:off x="358775" y="1367630"/>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dirty="0">
                <a:solidFill>
                  <a:srgbClr val="D8CB52"/>
                </a:solidFill>
                <a:latin typeface="Tahoma" pitchFamily="32" charset="0"/>
              </a:rPr>
              <a:t>The solution</a:t>
            </a:r>
            <a:endParaRPr lang="en-GB" sz="2200" b="0" i="0" dirty="0">
              <a:solidFill>
                <a:srgbClr val="D8CB52"/>
              </a:solidFill>
              <a:latin typeface="Tahoma" pitchFamily="32" charset="0"/>
            </a:endParaRPr>
          </a:p>
        </p:txBody>
      </p:sp>
      <p:sp>
        <p:nvSpPr>
          <p:cNvPr id="166915" name="Text Box 3"/>
          <p:cNvSpPr txBox="1">
            <a:spLocks noChangeArrowheads="1"/>
          </p:cNvSpPr>
          <p:nvPr/>
        </p:nvSpPr>
        <p:spPr bwMode="auto">
          <a:xfrm>
            <a:off x="358775" y="1676400"/>
            <a:ext cx="8569325" cy="4710113"/>
          </a:xfrm>
          <a:prstGeom prst="rect">
            <a:avLst/>
          </a:prstGeom>
          <a:noFill/>
          <a:ln w="9525">
            <a:noFill/>
            <a:round/>
            <a:headEnd/>
            <a:tailEnd/>
          </a:ln>
          <a:effectLst/>
        </p:spPr>
        <p:txBody>
          <a:bodyPr lIns="0" tIns="0" rIns="0" bIns="0"/>
          <a:lstStyle/>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p:txBody>
      </p:sp>
      <p:sp>
        <p:nvSpPr>
          <p:cNvPr id="166916"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Crank axle</a:t>
            </a:r>
          </a:p>
        </p:txBody>
      </p:sp>
      <p:sp>
        <p:nvSpPr>
          <p:cNvPr id="8" name="Rectangle 6"/>
          <p:cNvSpPr txBox="1">
            <a:spLocks noChangeArrowheads="1"/>
          </p:cNvSpPr>
          <p:nvPr/>
        </p:nvSpPr>
        <p:spPr bwMode="auto">
          <a:xfrm>
            <a:off x="358775" y="1687721"/>
            <a:ext cx="8697913" cy="4575175"/>
          </a:xfrm>
          <a:prstGeom prst="rect">
            <a:avLst/>
          </a:prstGeom>
          <a:noFill/>
          <a:ln>
            <a:noFill/>
          </a:ln>
          <a:extLst/>
        </p:spPr>
        <p:txBody>
          <a:bodyPr lIns="0" tIns="0" rIns="0" bIns="0"/>
          <a:lstStyle/>
          <a:p>
            <a:pPr marL="174625" indent="-174625">
              <a:lnSpc>
                <a:spcPct val="110000"/>
              </a:lnSpc>
              <a:defRPr/>
            </a:pPr>
            <a:r>
              <a:rPr lang="en-GB" sz="2400" b="0" kern="0" dirty="0">
                <a:solidFill>
                  <a:srgbClr val="336600"/>
                </a:solidFill>
                <a:latin typeface="+mn-lt"/>
                <a:ea typeface="ＭＳ Ｐゴシック" charset="0"/>
                <a:cs typeface="ＭＳ Ｐゴシック" charset="0"/>
              </a:rPr>
              <a:t>  Mott Macdonald, Derby contracted to investigate proposed improvements to design.</a:t>
            </a:r>
          </a:p>
          <a:p>
            <a:pPr marL="174625" indent="-174625">
              <a:lnSpc>
                <a:spcPct val="110000"/>
              </a:lnSpc>
              <a:defRPr/>
            </a:pPr>
            <a:r>
              <a:rPr lang="en-GB" sz="2400" b="0" kern="0" dirty="0">
                <a:solidFill>
                  <a:srgbClr val="336600"/>
                </a:solidFill>
                <a:latin typeface="+mn-lt"/>
                <a:ea typeface="ＭＳ Ｐゴシック" charset="0"/>
                <a:cs typeface="ＭＳ Ｐゴシック" charset="0"/>
              </a:rPr>
              <a:t>Stresses in the crank axle arise from several inputs including:</a:t>
            </a:r>
          </a:p>
          <a:p>
            <a:pPr marL="174625" indent="-174625">
              <a:lnSpc>
                <a:spcPct val="110000"/>
              </a:lnSpc>
              <a:buFont typeface="Arial" pitchFamily="34" charset="0"/>
              <a:buChar char="•"/>
              <a:defRPr/>
            </a:pPr>
            <a:r>
              <a:rPr lang="en-GB" sz="2400" b="0" kern="0" dirty="0">
                <a:solidFill>
                  <a:srgbClr val="336600"/>
                </a:solidFill>
                <a:latin typeface="+mn-lt"/>
                <a:ea typeface="ＭＳ Ｐゴシック" charset="0"/>
                <a:cs typeface="ＭＳ Ｐゴシック" charset="0"/>
              </a:rPr>
              <a:t>Axle bending stresses from mass of locomotive, traction forces, and braking forces – BASS 504 assumptions used</a:t>
            </a:r>
          </a:p>
          <a:p>
            <a:pPr marL="174625" indent="-174625">
              <a:lnSpc>
                <a:spcPct val="110000"/>
              </a:lnSpc>
              <a:buFont typeface="Arial" pitchFamily="34" charset="0"/>
              <a:buChar char="•"/>
              <a:defRPr/>
            </a:pPr>
            <a:r>
              <a:rPr lang="en-GB" sz="2400" b="0" kern="0" dirty="0" err="1">
                <a:solidFill>
                  <a:srgbClr val="336600"/>
                </a:solidFill>
                <a:latin typeface="+mn-lt"/>
                <a:ea typeface="ＭＳ Ｐゴシック" charset="0"/>
                <a:cs typeface="ＭＳ Ｐゴシック" charset="0"/>
              </a:rPr>
              <a:t>Torsional</a:t>
            </a:r>
            <a:r>
              <a:rPr lang="en-GB" sz="2400" b="0" kern="0" dirty="0">
                <a:solidFill>
                  <a:srgbClr val="336600"/>
                </a:solidFill>
                <a:latin typeface="+mn-lt"/>
                <a:ea typeface="ＭＳ Ｐゴシック" charset="0"/>
                <a:cs typeface="ＭＳ Ｐゴシック" charset="0"/>
              </a:rPr>
              <a:t> stresses from piston forces, inertia forces and torque transmitted from one wheel to the other – calculations from first principles provided for 10 combinations of cut-off and speed</a:t>
            </a:r>
          </a:p>
          <a:p>
            <a:pPr marL="174625" indent="-174625">
              <a:lnSpc>
                <a:spcPct val="110000"/>
              </a:lnSpc>
              <a:buFont typeface="Arial" pitchFamily="34" charset="0"/>
              <a:buChar char="•"/>
              <a:defRPr/>
            </a:pPr>
            <a:r>
              <a:rPr lang="en-GB" sz="2400" b="0" kern="0" dirty="0">
                <a:solidFill>
                  <a:srgbClr val="336600"/>
                </a:solidFill>
                <a:latin typeface="+mn-lt"/>
                <a:ea typeface="ＭＳ Ｐゴシック" charset="0"/>
                <a:cs typeface="ＭＳ Ｐゴシック" charset="0"/>
              </a:rPr>
              <a:t>After 2 iterations of axle design, an acceptable result has been achieved</a:t>
            </a:r>
          </a:p>
          <a:p>
            <a:pPr marL="174625" indent="-174625">
              <a:lnSpc>
                <a:spcPct val="110000"/>
              </a:lnSpc>
              <a:buFont typeface="Arial" pitchFamily="34" charset="0"/>
              <a:buChar char="•"/>
              <a:defRPr/>
            </a:pPr>
            <a:r>
              <a:rPr lang="en-GB" sz="2400" b="0" kern="0" dirty="0">
                <a:solidFill>
                  <a:srgbClr val="336600"/>
                </a:solidFill>
                <a:latin typeface="+mn-lt"/>
                <a:ea typeface="ＭＳ Ｐゴシック" charset="0"/>
                <a:cs typeface="ＭＳ Ｐゴシック" charset="0"/>
              </a:rPr>
              <a:t>Stronger materials used </a:t>
            </a:r>
          </a:p>
          <a:p>
            <a:pPr marL="174625" indent="-174625">
              <a:lnSpc>
                <a:spcPct val="110000"/>
              </a:lnSpc>
              <a:buFont typeface="Arial" pitchFamily="34" charset="0"/>
              <a:buChar char="•"/>
              <a:defRPr/>
            </a:pPr>
            <a:endParaRPr lang="en-GB" sz="2400" b="0" kern="0" dirty="0">
              <a:solidFill>
                <a:srgbClr val="336600"/>
              </a:solidFill>
              <a:latin typeface="+mn-lt"/>
              <a:ea typeface="ＭＳ Ｐゴシック" charset="0"/>
              <a:cs typeface="ＭＳ Ｐゴシック" charset="0"/>
            </a:endParaRPr>
          </a:p>
          <a:p>
            <a:pPr marL="174625" indent="-174625">
              <a:lnSpc>
                <a:spcPct val="110000"/>
              </a:lnSpc>
              <a:defRPr/>
            </a:pPr>
            <a:endParaRPr lang="en-GB" sz="2400" b="0" kern="0" dirty="0">
              <a:solidFill>
                <a:srgbClr val="336600"/>
              </a:solidFill>
              <a:latin typeface="+mn-lt"/>
              <a:ea typeface="ＭＳ Ｐゴシック" charset="0"/>
              <a:cs typeface="ＭＳ Ｐゴシック" charset="0"/>
            </a:endParaRPr>
          </a:p>
          <a:p>
            <a:pPr marL="174625" indent="-174625">
              <a:lnSpc>
                <a:spcPct val="110000"/>
              </a:lnSpc>
              <a:defRPr/>
            </a:pPr>
            <a:endParaRPr lang="en-GB" sz="2400" b="0" kern="0" dirty="0">
              <a:solidFill>
                <a:srgbClr val="336600"/>
              </a:solidFill>
              <a:latin typeface="+mn-lt"/>
              <a:ea typeface="ＭＳ Ｐゴシック" charset="0"/>
              <a:cs typeface="ＭＳ Ｐゴシック" charset="0"/>
            </a:endParaRPr>
          </a:p>
          <a:p>
            <a:pPr marL="174625" indent="-174625">
              <a:lnSpc>
                <a:spcPct val="110000"/>
              </a:lnSpc>
              <a:defRPr/>
            </a:pPr>
            <a:endParaRPr lang="en-GB" sz="2400" b="0" kern="0" dirty="0">
              <a:solidFill>
                <a:srgbClr val="336600"/>
              </a:solidFill>
              <a:latin typeface="+mn-lt"/>
              <a:ea typeface="ＭＳ Ｐゴシック" charset="0"/>
              <a:cs typeface="ＭＳ Ｐゴシック" charset="0"/>
            </a:endParaRPr>
          </a:p>
          <a:p>
            <a:pPr marL="174625" indent="-174625">
              <a:lnSpc>
                <a:spcPct val="110000"/>
              </a:lnSpc>
              <a:defRPr/>
            </a:pPr>
            <a:endParaRPr lang="en-GB" sz="2400" b="0" kern="0" dirty="0">
              <a:solidFill>
                <a:srgbClr val="336600"/>
              </a:solidFill>
              <a:latin typeface="+mn-lt"/>
              <a:ea typeface="ＭＳ Ｐゴシック" charset="0"/>
              <a:cs typeface="ＭＳ Ｐゴシック" charset="0"/>
            </a:endParaRPr>
          </a:p>
          <a:p>
            <a:pPr marL="174625" indent="-174625">
              <a:lnSpc>
                <a:spcPct val="110000"/>
              </a:lnSpc>
              <a:buFont typeface="Arial" pitchFamily="34" charset="0"/>
              <a:buChar char="•"/>
              <a:defRPr/>
            </a:pPr>
            <a:endParaRPr lang="en-GB" sz="2400" b="0" kern="0" dirty="0">
              <a:solidFill>
                <a:srgbClr val="336600"/>
              </a:solidFill>
              <a:latin typeface="+mn-lt"/>
              <a:ea typeface="ＭＳ Ｐゴシック" charset="0"/>
              <a:cs typeface="ＭＳ Ｐゴシック" charset="0"/>
            </a:endParaRPr>
          </a:p>
          <a:p>
            <a:pPr marL="174625" indent="-174625">
              <a:lnSpc>
                <a:spcPct val="110000"/>
              </a:lnSpc>
              <a:defRPr/>
            </a:pPr>
            <a:endParaRPr lang="en-GB" sz="2400" b="0" i="0" kern="0" dirty="0">
              <a:solidFill>
                <a:srgbClr val="336600"/>
              </a:solidFill>
              <a:latin typeface="+mn-lt"/>
              <a:ea typeface="ＭＳ Ｐゴシック" charset="0"/>
              <a:cs typeface="ＭＳ Ｐゴシック" charset="0"/>
            </a:endParaRPr>
          </a:p>
          <a:p>
            <a:pPr marL="174625" indent="-174625">
              <a:lnSpc>
                <a:spcPct val="110000"/>
              </a:lnSpc>
              <a:defRPr/>
            </a:pPr>
            <a:endParaRPr lang="en-GB" sz="2400" b="0" i="0" kern="0" dirty="0">
              <a:solidFill>
                <a:srgbClr val="336600"/>
              </a:solidFill>
              <a:latin typeface="+mn-lt"/>
              <a:ea typeface="ＭＳ Ｐゴシック" charset="0"/>
              <a:cs typeface="ＭＳ Ｐゴシック" charset="0"/>
            </a:endParaRPr>
          </a:p>
          <a:p>
            <a:pPr marL="174625" indent="-174625">
              <a:lnSpc>
                <a:spcPct val="110000"/>
              </a:lnSpc>
              <a:defRPr/>
            </a:pPr>
            <a:endParaRPr lang="en-GB" sz="2400" b="0" i="0" kern="0" dirty="0">
              <a:solidFill>
                <a:srgbClr val="336600"/>
              </a:solidFill>
              <a:latin typeface="+mn-lt"/>
              <a:ea typeface="ＭＳ Ｐゴシック" charset="0"/>
              <a:cs typeface="ＭＳ Ｐゴシック" charset="0"/>
            </a:endParaRPr>
          </a:p>
        </p:txBody>
      </p:sp>
    </p:spTree>
    <p:extLst>
      <p:ext uri="{BB962C8B-B14F-4D97-AF65-F5344CB8AC3E}">
        <p14:creationId xmlns:p14="http://schemas.microsoft.com/office/powerpoint/2010/main" xmlns="" val="371181732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C9F20A-B9CF-4FBE-9F1A-64BF1D04B857}"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32</a:t>
            </a:fld>
            <a:endParaRPr lang="en-GB" sz="800" b="0" i="0">
              <a:solidFill>
                <a:srgbClr val="336600"/>
              </a:solidFill>
            </a:endParaRPr>
          </a:p>
        </p:txBody>
      </p:sp>
      <p:sp>
        <p:nvSpPr>
          <p:cNvPr id="166914" name="Text Box 2"/>
          <p:cNvSpPr txBox="1">
            <a:spLocks noChangeArrowheads="1"/>
          </p:cNvSpPr>
          <p:nvPr/>
        </p:nvSpPr>
        <p:spPr bwMode="auto">
          <a:xfrm>
            <a:off x="358775" y="1324262"/>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dirty="0">
                <a:solidFill>
                  <a:srgbClr val="D8CB52"/>
                </a:solidFill>
                <a:latin typeface="Tahoma" pitchFamily="32" charset="0"/>
              </a:rPr>
              <a:t>The solution – improved axle design</a:t>
            </a:r>
            <a:endParaRPr lang="en-GB" sz="2200" b="0" i="0" dirty="0">
              <a:solidFill>
                <a:srgbClr val="D8CB52"/>
              </a:solidFill>
              <a:latin typeface="Tahoma" pitchFamily="32" charset="0"/>
            </a:endParaRPr>
          </a:p>
        </p:txBody>
      </p:sp>
      <p:sp>
        <p:nvSpPr>
          <p:cNvPr id="166915" name="Text Box 3"/>
          <p:cNvSpPr txBox="1">
            <a:spLocks noChangeArrowheads="1"/>
          </p:cNvSpPr>
          <p:nvPr/>
        </p:nvSpPr>
        <p:spPr bwMode="auto">
          <a:xfrm>
            <a:off x="358775" y="1676400"/>
            <a:ext cx="8569325" cy="4710113"/>
          </a:xfrm>
          <a:prstGeom prst="rect">
            <a:avLst/>
          </a:prstGeom>
          <a:noFill/>
          <a:ln w="9525">
            <a:noFill/>
            <a:round/>
            <a:headEnd/>
            <a:tailEnd/>
          </a:ln>
          <a:effectLst/>
        </p:spPr>
        <p:txBody>
          <a:bodyPr lIns="0" tIns="0" rIns="0" bIns="0"/>
          <a:lstStyle/>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p:txBody>
      </p:sp>
      <p:sp>
        <p:nvSpPr>
          <p:cNvPr id="166916"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Crank axle</a:t>
            </a:r>
          </a:p>
        </p:txBody>
      </p:sp>
      <p:pic>
        <p:nvPicPr>
          <p:cNvPr id="9" name="Picture 8" descr="Modified crank axle showing areas of improvement.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507958" y="1798131"/>
            <a:ext cx="6018014" cy="4654409"/>
          </a:xfrm>
          <a:prstGeom prst="rect">
            <a:avLst/>
          </a:prstGeom>
        </p:spPr>
      </p:pic>
    </p:spTree>
    <p:extLst>
      <p:ext uri="{BB962C8B-B14F-4D97-AF65-F5344CB8AC3E}">
        <p14:creationId xmlns:p14="http://schemas.microsoft.com/office/powerpoint/2010/main" xmlns="" val="371181732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C9F20A-B9CF-4FBE-9F1A-64BF1D04B857}"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33</a:t>
            </a:fld>
            <a:endParaRPr lang="en-GB" sz="800" b="0" i="0">
              <a:solidFill>
                <a:srgbClr val="336600"/>
              </a:solidFill>
            </a:endParaRPr>
          </a:p>
        </p:txBody>
      </p:sp>
      <p:sp>
        <p:nvSpPr>
          <p:cNvPr id="166914" name="Text Box 2"/>
          <p:cNvSpPr txBox="1">
            <a:spLocks noChangeArrowheads="1"/>
          </p:cNvSpPr>
          <p:nvPr/>
        </p:nvSpPr>
        <p:spPr bwMode="auto">
          <a:xfrm>
            <a:off x="358775" y="1334294"/>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i="0" dirty="0">
                <a:solidFill>
                  <a:srgbClr val="D8CB52"/>
                </a:solidFill>
                <a:latin typeface="Tahoma" pitchFamily="32" charset="0"/>
              </a:rPr>
              <a:t>Input to FEA study – geometry and force diagram</a:t>
            </a:r>
          </a:p>
        </p:txBody>
      </p:sp>
      <p:sp>
        <p:nvSpPr>
          <p:cNvPr id="166915" name="Text Box 3"/>
          <p:cNvSpPr txBox="1">
            <a:spLocks noChangeArrowheads="1"/>
          </p:cNvSpPr>
          <p:nvPr/>
        </p:nvSpPr>
        <p:spPr bwMode="auto">
          <a:xfrm>
            <a:off x="358775" y="1676400"/>
            <a:ext cx="8569325" cy="4710113"/>
          </a:xfrm>
          <a:prstGeom prst="rect">
            <a:avLst/>
          </a:prstGeom>
          <a:noFill/>
          <a:ln w="9525">
            <a:noFill/>
            <a:round/>
            <a:headEnd/>
            <a:tailEnd/>
          </a:ln>
          <a:effectLst/>
        </p:spPr>
        <p:txBody>
          <a:bodyPr lIns="0" tIns="0" rIns="0" bIns="0"/>
          <a:lstStyle/>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p:txBody>
      </p:sp>
      <p:sp>
        <p:nvSpPr>
          <p:cNvPr id="166916"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Crank axle</a:t>
            </a:r>
          </a:p>
        </p:txBody>
      </p:sp>
      <p:pic>
        <p:nvPicPr>
          <p:cNvPr id="7" name="Picture 6" descr="P2 Crankaxle Forces 45.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155031" y="1762826"/>
            <a:ext cx="6864368" cy="4766562"/>
          </a:xfrm>
          <a:prstGeom prst="rect">
            <a:avLst/>
          </a:prstGeom>
        </p:spPr>
      </p:pic>
    </p:spTree>
    <p:extLst>
      <p:ext uri="{BB962C8B-B14F-4D97-AF65-F5344CB8AC3E}">
        <p14:creationId xmlns:p14="http://schemas.microsoft.com/office/powerpoint/2010/main" xmlns="" val="371181732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C9F20A-B9CF-4FBE-9F1A-64BF1D04B857}"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34</a:t>
            </a:fld>
            <a:endParaRPr lang="en-GB" sz="800" b="0" i="0">
              <a:solidFill>
                <a:srgbClr val="336600"/>
              </a:solidFill>
            </a:endParaRPr>
          </a:p>
        </p:txBody>
      </p:sp>
      <p:sp>
        <p:nvSpPr>
          <p:cNvPr id="166914" name="Text Box 2"/>
          <p:cNvSpPr txBox="1">
            <a:spLocks noChangeArrowheads="1"/>
          </p:cNvSpPr>
          <p:nvPr/>
        </p:nvSpPr>
        <p:spPr bwMode="auto">
          <a:xfrm>
            <a:off x="358775" y="1345406"/>
            <a:ext cx="8785225"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i="0" dirty="0">
                <a:solidFill>
                  <a:srgbClr val="D8CB52"/>
                </a:solidFill>
                <a:latin typeface="Tahoma" pitchFamily="32" charset="0"/>
              </a:rPr>
              <a:t>BASS 504 force modelling</a:t>
            </a:r>
          </a:p>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b="0" i="0" dirty="0">
              <a:solidFill>
                <a:srgbClr val="D8CB52"/>
              </a:solidFill>
              <a:latin typeface="Tahoma" pitchFamily="32" charset="0"/>
            </a:endParaRPr>
          </a:p>
        </p:txBody>
      </p:sp>
      <p:sp>
        <p:nvSpPr>
          <p:cNvPr id="166915" name="Text Box 3"/>
          <p:cNvSpPr txBox="1">
            <a:spLocks noChangeArrowheads="1"/>
          </p:cNvSpPr>
          <p:nvPr/>
        </p:nvSpPr>
        <p:spPr bwMode="auto">
          <a:xfrm>
            <a:off x="358775" y="1676400"/>
            <a:ext cx="8569325" cy="4710113"/>
          </a:xfrm>
          <a:prstGeom prst="rect">
            <a:avLst/>
          </a:prstGeom>
          <a:noFill/>
          <a:ln w="9525">
            <a:noFill/>
            <a:round/>
            <a:headEnd/>
            <a:tailEnd/>
          </a:ln>
          <a:effectLst/>
        </p:spPr>
        <p:txBody>
          <a:bodyPr lIns="0" tIns="0" rIns="0" bIns="0"/>
          <a:lstStyle/>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a:p>
            <a:pPr marL="342900" indent="-342900">
              <a:spcAft>
                <a:spcPts val="625"/>
              </a:spcAft>
              <a:buFont typeface="Arial" pitchFamily="34"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p:txBody>
      </p:sp>
      <p:sp>
        <p:nvSpPr>
          <p:cNvPr id="166916"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Crank axle</a:t>
            </a:r>
          </a:p>
        </p:txBody>
      </p:sp>
      <p:pic>
        <p:nvPicPr>
          <p:cNvPr id="7" name="Picture 6" descr="Page1.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27780" y="1933575"/>
            <a:ext cx="8881450" cy="4405268"/>
          </a:xfrm>
          <a:prstGeom prst="rect">
            <a:avLst/>
          </a:prstGeom>
        </p:spPr>
      </p:pic>
    </p:spTree>
    <p:extLst>
      <p:ext uri="{BB962C8B-B14F-4D97-AF65-F5344CB8AC3E}">
        <p14:creationId xmlns:p14="http://schemas.microsoft.com/office/powerpoint/2010/main" xmlns="" val="371181732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ngine 2007 30-9-15.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50562" y="1933575"/>
            <a:ext cx="8814347" cy="4179147"/>
          </a:xfrm>
          <a:prstGeom prst="rect">
            <a:avLst/>
          </a:prstGeom>
        </p:spPr>
      </p:pic>
      <p:sp>
        <p:nvSpPr>
          <p:cNvPr id="37890" name="Title 1"/>
          <p:cNvSpPr>
            <a:spLocks noGrp="1"/>
          </p:cNvSpPr>
          <p:nvPr>
            <p:ph type="title"/>
          </p:nvPr>
        </p:nvSpPr>
        <p:spPr>
          <a:xfrm>
            <a:off x="350754" y="1374034"/>
            <a:ext cx="8091488" cy="376238"/>
          </a:xfrm>
        </p:spPr>
        <p:txBody>
          <a:bodyPr/>
          <a:lstStyle/>
          <a:p>
            <a:r>
              <a:rPr lang="en-GB" altLang="en-US" dirty="0"/>
              <a:t>Commonality with </a:t>
            </a:r>
            <a:r>
              <a:rPr lang="en-GB" altLang="en-US" i="1" dirty="0"/>
              <a:t>Tornado</a:t>
            </a:r>
            <a:r>
              <a:rPr lang="en-GB" altLang="en-US" dirty="0"/>
              <a:t> and new design</a:t>
            </a:r>
          </a:p>
        </p:txBody>
      </p:sp>
      <p:sp>
        <p:nvSpPr>
          <p:cNvPr id="37891" name="Slide Number Placeholder 3"/>
          <p:cNvSpPr>
            <a:spLocks noGrp="1"/>
          </p:cNvSpPr>
          <p:nvPr>
            <p:ph type="sldNum" sz="quarter" idx="11"/>
          </p:nvPr>
        </p:nvSpPr>
        <p:spPr>
          <a:noFill/>
          <a:ln>
            <a:miter lim="800000"/>
            <a:headEnd/>
            <a:tailEnd/>
          </a:ln>
        </p:spPr>
        <p:txBody>
          <a:bodyPr/>
          <a:lstStyle/>
          <a:p>
            <a:fld id="{E9026F11-12B0-40E7-B98E-08AF315C91FA}" type="slidenum">
              <a:rPr lang="en-US" altLang="en-US" smtClean="0">
                <a:latin typeface="Arial" charset="0"/>
                <a:ea typeface="MS PGothic" pitchFamily="34" charset="-128"/>
              </a:rPr>
              <a:pPr/>
              <a:t>35</a:t>
            </a:fld>
            <a:endParaRPr lang="en-US" altLang="en-US">
              <a:latin typeface="Arial" charset="0"/>
              <a:ea typeface="MS PGothic" pitchFamily="34" charset="-128"/>
            </a:endParaRPr>
          </a:p>
        </p:txBody>
      </p:sp>
      <p:sp>
        <p:nvSpPr>
          <p:cNvPr id="37892" name="Rectangle 7"/>
          <p:cNvSpPr>
            <a:spLocks noChangeArrowheads="1"/>
          </p:cNvSpPr>
          <p:nvPr/>
        </p:nvSpPr>
        <p:spPr bwMode="auto">
          <a:xfrm>
            <a:off x="460375" y="434975"/>
            <a:ext cx="4848604"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Detailed design</a:t>
            </a:r>
          </a:p>
        </p:txBody>
      </p:sp>
      <p:sp>
        <p:nvSpPr>
          <p:cNvPr id="37893" name="TextBox 6"/>
          <p:cNvSpPr txBox="1">
            <a:spLocks noChangeArrowheads="1"/>
          </p:cNvSpPr>
          <p:nvPr/>
        </p:nvSpPr>
        <p:spPr bwMode="auto">
          <a:xfrm>
            <a:off x="150562" y="4810549"/>
            <a:ext cx="2231390" cy="1384995"/>
          </a:xfrm>
          <a:prstGeom prst="rect">
            <a:avLst/>
          </a:prstGeom>
          <a:noFill/>
          <a:ln w="9525">
            <a:noFill/>
            <a:miter lim="800000"/>
            <a:headEnd/>
            <a:tailEnd/>
          </a:ln>
        </p:spPr>
        <p:txBody>
          <a:bodyPr wrap="square">
            <a:spAutoFit/>
          </a:bodyPr>
          <a:lstStyle/>
          <a:p>
            <a:r>
              <a:rPr lang="en-GB" altLang="en-US" sz="1200" i="0" dirty="0">
                <a:solidFill>
                  <a:srgbClr val="669900"/>
                </a:solidFill>
              </a:rPr>
              <a:t>Green:  </a:t>
            </a:r>
            <a:r>
              <a:rPr lang="en-GB" altLang="en-US" sz="1200" dirty="0">
                <a:solidFill>
                  <a:srgbClr val="669900"/>
                </a:solidFill>
              </a:rPr>
              <a:t>Tornado</a:t>
            </a:r>
            <a:r>
              <a:rPr lang="en-GB" altLang="en-US" sz="1200" i="0" dirty="0">
                <a:solidFill>
                  <a:srgbClr val="669900"/>
                </a:solidFill>
              </a:rPr>
              <a:t> design</a:t>
            </a:r>
          </a:p>
          <a:p>
            <a:r>
              <a:rPr lang="en-GB" altLang="en-US" sz="1200" i="0" dirty="0">
                <a:solidFill>
                  <a:srgbClr val="FFCC00"/>
                </a:solidFill>
              </a:rPr>
              <a:t>Yellow : minor redesign</a:t>
            </a:r>
          </a:p>
          <a:p>
            <a:r>
              <a:rPr lang="en-GB" altLang="en-US" sz="1200" i="0" dirty="0">
                <a:solidFill>
                  <a:srgbClr val="FF0000"/>
                </a:solidFill>
              </a:rPr>
              <a:t>Red:  major redesign</a:t>
            </a:r>
          </a:p>
          <a:p>
            <a:r>
              <a:rPr lang="en-GB" altLang="en-US" sz="1200" i="0" dirty="0">
                <a:solidFill>
                  <a:srgbClr val="7030A0"/>
                </a:solidFill>
              </a:rPr>
              <a:t>Purple: modified V2 pony truck design</a:t>
            </a:r>
          </a:p>
          <a:p>
            <a:r>
              <a:rPr lang="en-GB" altLang="en-US" sz="1200" i="0" dirty="0">
                <a:solidFill>
                  <a:srgbClr val="2EA29F"/>
                </a:solidFill>
              </a:rPr>
              <a:t>Blue: cylinders and valves</a:t>
            </a:r>
          </a:p>
        </p:txBody>
      </p:sp>
    </p:spTree>
    <p:extLst>
      <p:ext uri="{BB962C8B-B14F-4D97-AF65-F5344CB8AC3E}">
        <p14:creationId xmlns:p14="http://schemas.microsoft.com/office/powerpoint/2010/main" xmlns="" val="3500836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07BAF58-C002-4DE8-BAD3-2D3A9C3F42D0}"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36</a:t>
            </a:fld>
            <a:endParaRPr lang="en-GB" sz="800" b="0" i="0">
              <a:solidFill>
                <a:srgbClr val="336600"/>
              </a:solidFill>
            </a:endParaRPr>
          </a:p>
        </p:txBody>
      </p:sp>
      <p:sp>
        <p:nvSpPr>
          <p:cNvPr id="169986" name="Text Box 2"/>
          <p:cNvSpPr txBox="1">
            <a:spLocks noChangeArrowheads="1"/>
          </p:cNvSpPr>
          <p:nvPr/>
        </p:nvSpPr>
        <p:spPr bwMode="auto">
          <a:xfrm>
            <a:off x="358775" y="1351894"/>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i="0" dirty="0">
                <a:solidFill>
                  <a:srgbClr val="D8CB52"/>
                </a:solidFill>
                <a:latin typeface="Tahoma" pitchFamily="32" charset="0"/>
              </a:rPr>
              <a:t>P2 design – making use of 3D CAD</a:t>
            </a:r>
          </a:p>
        </p:txBody>
      </p:sp>
      <p:sp>
        <p:nvSpPr>
          <p:cNvPr id="169988"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0" dirty="0">
                <a:solidFill>
                  <a:srgbClr val="333333"/>
                </a:solidFill>
                <a:latin typeface="Tahoma" pitchFamily="32" charset="0"/>
              </a:rPr>
              <a:t>Design</a:t>
            </a:r>
          </a:p>
        </p:txBody>
      </p:sp>
      <p:pic>
        <p:nvPicPr>
          <p:cNvPr id="2" name="Picture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881170" y="1803693"/>
            <a:ext cx="6025271" cy="3284355"/>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58775" y="3270605"/>
            <a:ext cx="3186283" cy="3034870"/>
          </a:xfrm>
          <a:prstGeom prst="rect">
            <a:avLst/>
          </a:prstGeom>
        </p:spPr>
      </p:pic>
      <p:sp>
        <p:nvSpPr>
          <p:cNvPr id="7" name="Oval 6"/>
          <p:cNvSpPr/>
          <p:nvPr/>
        </p:nvSpPr>
        <p:spPr bwMode="auto">
          <a:xfrm>
            <a:off x="5893806" y="3268301"/>
            <a:ext cx="914400" cy="914400"/>
          </a:xfrm>
          <a:prstGeom prst="ellipse">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None/>
              <a:tabLst/>
            </a:pPr>
            <a:endParaRPr kumimoji="0" lang="en-GB" sz="3200" b="1" i="0" u="none" strike="noStrike" cap="none" normalizeH="0" baseline="0">
              <a:ln>
                <a:noFill/>
              </a:ln>
              <a:solidFill>
                <a:srgbClr val="000066"/>
              </a:solidFill>
              <a:effectLst/>
              <a:latin typeface="Arial" charset="0"/>
            </a:endParaRPr>
          </a:p>
        </p:txBody>
      </p:sp>
      <p:sp>
        <p:nvSpPr>
          <p:cNvPr id="8" name="Oval 7"/>
          <p:cNvSpPr/>
          <p:nvPr/>
        </p:nvSpPr>
        <p:spPr bwMode="auto">
          <a:xfrm>
            <a:off x="5241956" y="2444436"/>
            <a:ext cx="787652" cy="805758"/>
          </a:xfrm>
          <a:prstGeom prst="ellipse">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None/>
              <a:tabLst/>
            </a:pPr>
            <a:endParaRPr kumimoji="0" lang="en-GB" sz="3200" b="1" i="0" u="none" strike="noStrike" cap="none" normalizeH="0" baseline="0">
              <a:ln>
                <a:noFill/>
              </a:ln>
              <a:solidFill>
                <a:srgbClr val="000066"/>
              </a:solidFill>
              <a:effectLst/>
              <a:latin typeface="Arial" charset="0"/>
            </a:endParaRPr>
          </a:p>
        </p:txBody>
      </p:sp>
      <p:sp>
        <p:nvSpPr>
          <p:cNvPr id="9" name="Oval 8"/>
          <p:cNvSpPr/>
          <p:nvPr/>
        </p:nvSpPr>
        <p:spPr bwMode="auto">
          <a:xfrm>
            <a:off x="5468293" y="2842788"/>
            <a:ext cx="805759" cy="1050202"/>
          </a:xfrm>
          <a:prstGeom prst="ellipse">
            <a:avLst/>
          </a:prstGeom>
          <a:noFill/>
          <a:ln w="25400" cap="flat" cmpd="sng" algn="ctr">
            <a:solidFill>
              <a:schemeClr val="accent4">
                <a:lumMod val="1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None/>
              <a:tabLst/>
            </a:pPr>
            <a:endParaRPr kumimoji="0" lang="en-GB" sz="3200" b="1" i="0" u="none" strike="noStrike" cap="none" normalizeH="0" baseline="0">
              <a:ln>
                <a:noFill/>
              </a:ln>
              <a:solidFill>
                <a:srgbClr val="000066"/>
              </a:solidFill>
              <a:effectLst/>
              <a:latin typeface="Arial" charset="0"/>
            </a:endParaRPr>
          </a:p>
        </p:txBody>
      </p:sp>
      <p:sp>
        <p:nvSpPr>
          <p:cNvPr id="10" name="TextBox 9"/>
          <p:cNvSpPr txBox="1"/>
          <p:nvPr/>
        </p:nvSpPr>
        <p:spPr>
          <a:xfrm>
            <a:off x="4843604" y="5217929"/>
            <a:ext cx="1792585" cy="584775"/>
          </a:xfrm>
          <a:prstGeom prst="rect">
            <a:avLst/>
          </a:prstGeom>
          <a:noFill/>
        </p:spPr>
        <p:txBody>
          <a:bodyPr wrap="square" rtlCol="0">
            <a:spAutoFit/>
          </a:bodyPr>
          <a:lstStyle/>
          <a:p>
            <a:pPr algn="ctr"/>
            <a:r>
              <a:rPr lang="en-GB" sz="1600" b="0" dirty="0"/>
              <a:t>INTERMEDIATE FRAME STAY</a:t>
            </a:r>
          </a:p>
        </p:txBody>
      </p:sp>
      <p:cxnSp>
        <p:nvCxnSpPr>
          <p:cNvPr id="12" name="Straight Connector 11"/>
          <p:cNvCxnSpPr>
            <a:stCxn id="9" idx="4"/>
          </p:cNvCxnSpPr>
          <p:nvPr/>
        </p:nvCxnSpPr>
        <p:spPr bwMode="auto">
          <a:xfrm flipH="1">
            <a:off x="5739897" y="3892990"/>
            <a:ext cx="131276" cy="0"/>
          </a:xfrm>
          <a:prstGeom prst="line">
            <a:avLst/>
          </a:prstGeom>
          <a:noFill/>
          <a:ln w="12700" cap="flat" cmpd="sng" algn="ctr">
            <a:noFill/>
            <a:prstDash val="solid"/>
            <a:round/>
            <a:headEnd type="none" w="med" len="med"/>
            <a:tailEnd type="none" w="med" len="med"/>
          </a:ln>
          <a:effectLst/>
        </p:spPr>
      </p:cxnSp>
      <p:cxnSp>
        <p:nvCxnSpPr>
          <p:cNvPr id="14" name="Straight Connector 13"/>
          <p:cNvCxnSpPr>
            <a:endCxn id="9" idx="4"/>
          </p:cNvCxnSpPr>
          <p:nvPr/>
        </p:nvCxnSpPr>
        <p:spPr bwMode="auto">
          <a:xfrm flipV="1">
            <a:off x="5631255" y="3892990"/>
            <a:ext cx="239918" cy="1249378"/>
          </a:xfrm>
          <a:prstGeom prst="line">
            <a:avLst/>
          </a:prstGeom>
          <a:noFill/>
          <a:ln w="12700" cap="flat" cmpd="sng" algn="ctr">
            <a:noFill/>
            <a:prstDash val="solid"/>
            <a:round/>
            <a:headEnd type="none" w="med" len="med"/>
            <a:tailEnd type="none" w="med" len="med"/>
          </a:ln>
          <a:effectLst/>
        </p:spPr>
      </p:cxnSp>
      <p:cxnSp>
        <p:nvCxnSpPr>
          <p:cNvPr id="16" name="Straight Connector 15"/>
          <p:cNvCxnSpPr>
            <a:stCxn id="9" idx="4"/>
          </p:cNvCxnSpPr>
          <p:nvPr/>
        </p:nvCxnSpPr>
        <p:spPr bwMode="auto">
          <a:xfrm flipH="1">
            <a:off x="5739898" y="3892990"/>
            <a:ext cx="131275" cy="1195058"/>
          </a:xfrm>
          <a:prstGeom prst="line">
            <a:avLst/>
          </a:prstGeom>
          <a:noFill/>
          <a:ln w="25400" cap="flat" cmpd="sng" algn="ctr">
            <a:solidFill>
              <a:schemeClr val="accent4">
                <a:lumMod val="10000"/>
              </a:schemeClr>
            </a:solidFill>
            <a:prstDash val="solid"/>
            <a:round/>
            <a:headEnd type="none" w="med" len="med"/>
            <a:tailEnd type="none" w="med" len="med"/>
          </a:ln>
          <a:effectLst/>
        </p:spPr>
      </p:cxnSp>
      <p:pic>
        <p:nvPicPr>
          <p:cNvPr id="15" name="Picture 1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881170" y="1933575"/>
            <a:ext cx="6025271" cy="3284355"/>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58775" y="3400487"/>
            <a:ext cx="3186283" cy="3034870"/>
          </a:xfrm>
          <a:prstGeom prst="rect">
            <a:avLst/>
          </a:prstGeom>
        </p:spPr>
      </p:pic>
      <p:sp>
        <p:nvSpPr>
          <p:cNvPr id="18" name="Oval 17"/>
          <p:cNvSpPr/>
          <p:nvPr/>
        </p:nvSpPr>
        <p:spPr bwMode="auto">
          <a:xfrm>
            <a:off x="5468293" y="2972670"/>
            <a:ext cx="805759" cy="1050202"/>
          </a:xfrm>
          <a:prstGeom prst="ellipse">
            <a:avLst/>
          </a:prstGeom>
          <a:noFill/>
          <a:ln w="25400" cap="flat" cmpd="sng" algn="ctr">
            <a:solidFill>
              <a:schemeClr val="accent4">
                <a:lumMod val="1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None/>
              <a:tabLst/>
            </a:pPr>
            <a:endParaRPr kumimoji="0" lang="en-GB" sz="3200" b="1" i="0" u="none" strike="noStrike" cap="none" normalizeH="0" baseline="0">
              <a:ln>
                <a:noFill/>
              </a:ln>
              <a:solidFill>
                <a:srgbClr val="000066"/>
              </a:solidFill>
              <a:effectLst/>
              <a:latin typeface="Arial" charset="0"/>
            </a:endParaRPr>
          </a:p>
        </p:txBody>
      </p:sp>
      <p:cxnSp>
        <p:nvCxnSpPr>
          <p:cNvPr id="20" name="Straight Connector 19"/>
          <p:cNvCxnSpPr>
            <a:stCxn id="18" idx="4"/>
          </p:cNvCxnSpPr>
          <p:nvPr/>
        </p:nvCxnSpPr>
        <p:spPr bwMode="auto">
          <a:xfrm flipH="1">
            <a:off x="5739898" y="4022872"/>
            <a:ext cx="131275" cy="1195058"/>
          </a:xfrm>
          <a:prstGeom prst="line">
            <a:avLst/>
          </a:prstGeom>
          <a:noFill/>
          <a:ln w="25400" cap="flat" cmpd="sng" algn="ctr">
            <a:solidFill>
              <a:schemeClr val="accent4">
                <a:lumMod val="10000"/>
              </a:schemeClr>
            </a:solidFill>
            <a:prstDash val="solid"/>
            <a:round/>
            <a:headEnd type="none" w="med" len="med"/>
            <a:tailEnd type="none" w="med" len="med"/>
          </a:ln>
          <a:effectLst/>
        </p:spPr>
      </p:cxnSp>
    </p:spTree>
    <p:extLst>
      <p:ext uri="{BB962C8B-B14F-4D97-AF65-F5344CB8AC3E}">
        <p14:creationId xmlns:p14="http://schemas.microsoft.com/office/powerpoint/2010/main" xmlns="" val="335982239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07BAF58-C002-4DE8-BAD3-2D3A9C3F42D0}"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37</a:t>
            </a:fld>
            <a:endParaRPr lang="en-GB" sz="800" b="0" i="0">
              <a:solidFill>
                <a:srgbClr val="336600"/>
              </a:solidFill>
            </a:endParaRPr>
          </a:p>
        </p:txBody>
      </p:sp>
      <p:sp>
        <p:nvSpPr>
          <p:cNvPr id="169986" name="Text Box 2"/>
          <p:cNvSpPr txBox="1">
            <a:spLocks noChangeArrowheads="1"/>
          </p:cNvSpPr>
          <p:nvPr/>
        </p:nvSpPr>
        <p:spPr bwMode="auto">
          <a:xfrm>
            <a:off x="358775" y="1347737"/>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i="0" dirty="0">
                <a:solidFill>
                  <a:srgbClr val="D8CB52"/>
                </a:solidFill>
                <a:latin typeface="Tahoma" pitchFamily="32" charset="0"/>
              </a:rPr>
              <a:t>P2 design </a:t>
            </a:r>
            <a:r>
              <a:rPr lang="en-GB" sz="2200" b="0" dirty="0">
                <a:solidFill>
                  <a:srgbClr val="D8CB52"/>
                </a:solidFill>
                <a:latin typeface="Tahoma" pitchFamily="32" charset="0"/>
              </a:rPr>
              <a:t>example – intermediate frame stay original casting</a:t>
            </a:r>
            <a:endParaRPr lang="en-GB" sz="2200" b="0" i="0" dirty="0">
              <a:solidFill>
                <a:srgbClr val="D8CB52"/>
              </a:solidFill>
              <a:latin typeface="Tahoma" pitchFamily="32" charset="0"/>
            </a:endParaRPr>
          </a:p>
        </p:txBody>
      </p:sp>
      <p:sp>
        <p:nvSpPr>
          <p:cNvPr id="169988"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0" dirty="0">
                <a:solidFill>
                  <a:srgbClr val="333333"/>
                </a:solidFill>
                <a:latin typeface="Tahoma" pitchFamily="32" charset="0"/>
              </a:rPr>
              <a:t>Design</a:t>
            </a:r>
          </a:p>
        </p:txBody>
      </p:sp>
      <p:sp>
        <p:nvSpPr>
          <p:cNvPr id="7" name="Oval 6"/>
          <p:cNvSpPr/>
          <p:nvPr/>
        </p:nvSpPr>
        <p:spPr bwMode="auto">
          <a:xfrm>
            <a:off x="5893806" y="3268301"/>
            <a:ext cx="914400" cy="914400"/>
          </a:xfrm>
          <a:prstGeom prst="ellipse">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None/>
              <a:tabLst/>
            </a:pPr>
            <a:endParaRPr kumimoji="0" lang="en-GB" sz="3200" b="1" i="0" u="none" strike="noStrike" cap="none" normalizeH="0" baseline="0">
              <a:ln>
                <a:noFill/>
              </a:ln>
              <a:solidFill>
                <a:srgbClr val="000066"/>
              </a:solidFill>
              <a:effectLst/>
              <a:latin typeface="Arial" charset="0"/>
            </a:endParaRPr>
          </a:p>
        </p:txBody>
      </p:sp>
      <p:sp>
        <p:nvSpPr>
          <p:cNvPr id="8" name="Oval 7"/>
          <p:cNvSpPr/>
          <p:nvPr/>
        </p:nvSpPr>
        <p:spPr bwMode="auto">
          <a:xfrm>
            <a:off x="5241956" y="2444436"/>
            <a:ext cx="787652" cy="805758"/>
          </a:xfrm>
          <a:prstGeom prst="ellipse">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None/>
              <a:tabLst/>
            </a:pPr>
            <a:endParaRPr kumimoji="0" lang="en-GB" sz="3200" b="1" i="0" u="none" strike="noStrike" cap="none" normalizeH="0" baseline="0">
              <a:ln>
                <a:noFill/>
              </a:ln>
              <a:solidFill>
                <a:srgbClr val="000066"/>
              </a:solidFill>
              <a:effectLst/>
              <a:latin typeface="Arial" charset="0"/>
            </a:endParaRPr>
          </a:p>
        </p:txBody>
      </p:sp>
      <p:cxnSp>
        <p:nvCxnSpPr>
          <p:cNvPr id="12" name="Straight Connector 11"/>
          <p:cNvCxnSpPr/>
          <p:nvPr/>
        </p:nvCxnSpPr>
        <p:spPr bwMode="auto">
          <a:xfrm flipH="1">
            <a:off x="5739897" y="3892990"/>
            <a:ext cx="131276" cy="0"/>
          </a:xfrm>
          <a:prstGeom prst="line">
            <a:avLst/>
          </a:prstGeom>
          <a:noFill/>
          <a:ln w="12700" cap="flat" cmpd="sng" algn="ctr">
            <a:noFill/>
            <a:prstDash val="solid"/>
            <a:round/>
            <a:headEnd type="none" w="med" len="med"/>
            <a:tailEnd type="none" w="med" len="med"/>
          </a:ln>
          <a:effectLst/>
        </p:spPr>
      </p:cxnSp>
      <p:cxnSp>
        <p:nvCxnSpPr>
          <p:cNvPr id="14" name="Straight Connector 13"/>
          <p:cNvCxnSpPr/>
          <p:nvPr/>
        </p:nvCxnSpPr>
        <p:spPr bwMode="auto">
          <a:xfrm flipV="1">
            <a:off x="5631255" y="3892990"/>
            <a:ext cx="239918" cy="1249378"/>
          </a:xfrm>
          <a:prstGeom prst="line">
            <a:avLst/>
          </a:prstGeom>
          <a:noFill/>
          <a:ln w="12700" cap="flat" cmpd="sng" algn="ctr">
            <a:noFill/>
            <a:prstDash val="solid"/>
            <a:round/>
            <a:headEnd type="none" w="med" len="med"/>
            <a:tailEnd type="none" w="med" len="med"/>
          </a:ln>
          <a:effectLst/>
        </p:spPr>
      </p:cxnSp>
      <p:pic>
        <p:nvPicPr>
          <p:cNvPr id="17" name="Picture 16" descr="Cast steel frame stay &amp; brake cylinder bracket (original).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668378" y="1827378"/>
            <a:ext cx="5631277" cy="4710645"/>
          </a:xfrm>
          <a:prstGeom prst="rect">
            <a:avLst/>
          </a:prstGeom>
        </p:spPr>
      </p:pic>
    </p:spTree>
    <p:extLst>
      <p:ext uri="{BB962C8B-B14F-4D97-AF65-F5344CB8AC3E}">
        <p14:creationId xmlns:p14="http://schemas.microsoft.com/office/powerpoint/2010/main" xmlns="" val="161744286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07BAF58-C002-4DE8-BAD3-2D3A9C3F42D0}"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38</a:t>
            </a:fld>
            <a:endParaRPr lang="en-GB" sz="800" b="0" i="0">
              <a:solidFill>
                <a:srgbClr val="336600"/>
              </a:solidFill>
            </a:endParaRPr>
          </a:p>
        </p:txBody>
      </p:sp>
      <p:sp>
        <p:nvSpPr>
          <p:cNvPr id="169986" name="Text Box 2"/>
          <p:cNvSpPr txBox="1">
            <a:spLocks noChangeArrowheads="1"/>
          </p:cNvSpPr>
          <p:nvPr/>
        </p:nvSpPr>
        <p:spPr bwMode="auto">
          <a:xfrm>
            <a:off x="366796" y="1339811"/>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i="0" dirty="0">
                <a:solidFill>
                  <a:srgbClr val="D8CB52"/>
                </a:solidFill>
                <a:latin typeface="Tahoma" pitchFamily="32" charset="0"/>
              </a:rPr>
              <a:t>P2 design </a:t>
            </a:r>
            <a:r>
              <a:rPr lang="en-GB" sz="2200" b="0" dirty="0">
                <a:solidFill>
                  <a:srgbClr val="D8CB52"/>
                </a:solidFill>
                <a:latin typeface="Tahoma" pitchFamily="32" charset="0"/>
              </a:rPr>
              <a:t>example – intermediate frame stay as fabrication</a:t>
            </a:r>
            <a:endParaRPr lang="en-GB" sz="2200" b="0" i="0" dirty="0">
              <a:solidFill>
                <a:srgbClr val="D8CB52"/>
              </a:solidFill>
              <a:latin typeface="Tahoma" pitchFamily="32" charset="0"/>
            </a:endParaRPr>
          </a:p>
        </p:txBody>
      </p:sp>
      <p:sp>
        <p:nvSpPr>
          <p:cNvPr id="169988"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0" dirty="0">
                <a:solidFill>
                  <a:srgbClr val="333333"/>
                </a:solidFill>
                <a:latin typeface="Tahoma" pitchFamily="32" charset="0"/>
              </a:rPr>
              <a:t>Design</a:t>
            </a:r>
          </a:p>
        </p:txBody>
      </p:sp>
      <p:sp>
        <p:nvSpPr>
          <p:cNvPr id="7" name="Oval 6"/>
          <p:cNvSpPr/>
          <p:nvPr/>
        </p:nvSpPr>
        <p:spPr bwMode="auto">
          <a:xfrm>
            <a:off x="5893806" y="3268301"/>
            <a:ext cx="914400" cy="914400"/>
          </a:xfrm>
          <a:prstGeom prst="ellipse">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None/>
              <a:tabLst/>
            </a:pPr>
            <a:endParaRPr kumimoji="0" lang="en-GB" sz="3200" b="1" i="0" u="none" strike="noStrike" cap="none" normalizeH="0" baseline="0">
              <a:ln>
                <a:noFill/>
              </a:ln>
              <a:solidFill>
                <a:srgbClr val="000066"/>
              </a:solidFill>
              <a:effectLst/>
              <a:latin typeface="Arial" charset="0"/>
            </a:endParaRPr>
          </a:p>
        </p:txBody>
      </p:sp>
      <p:sp>
        <p:nvSpPr>
          <p:cNvPr id="8" name="Oval 7"/>
          <p:cNvSpPr/>
          <p:nvPr/>
        </p:nvSpPr>
        <p:spPr bwMode="auto">
          <a:xfrm>
            <a:off x="5241956" y="2444436"/>
            <a:ext cx="787652" cy="805758"/>
          </a:xfrm>
          <a:prstGeom prst="ellipse">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None/>
              <a:tabLst/>
            </a:pPr>
            <a:endParaRPr kumimoji="0" lang="en-GB" sz="3200" b="1" i="0" u="none" strike="noStrike" cap="none" normalizeH="0" baseline="0">
              <a:ln>
                <a:noFill/>
              </a:ln>
              <a:solidFill>
                <a:srgbClr val="000066"/>
              </a:solidFill>
              <a:effectLst/>
              <a:latin typeface="Arial" charset="0"/>
            </a:endParaRPr>
          </a:p>
        </p:txBody>
      </p:sp>
      <p:cxnSp>
        <p:nvCxnSpPr>
          <p:cNvPr id="12" name="Straight Connector 11"/>
          <p:cNvCxnSpPr/>
          <p:nvPr/>
        </p:nvCxnSpPr>
        <p:spPr bwMode="auto">
          <a:xfrm flipH="1">
            <a:off x="5739897" y="3892990"/>
            <a:ext cx="131276" cy="0"/>
          </a:xfrm>
          <a:prstGeom prst="line">
            <a:avLst/>
          </a:prstGeom>
          <a:noFill/>
          <a:ln w="12700" cap="flat" cmpd="sng" algn="ctr">
            <a:noFill/>
            <a:prstDash val="solid"/>
            <a:round/>
            <a:headEnd type="none" w="med" len="med"/>
            <a:tailEnd type="none" w="med" len="med"/>
          </a:ln>
          <a:effectLst/>
        </p:spPr>
      </p:cxnSp>
      <p:cxnSp>
        <p:nvCxnSpPr>
          <p:cNvPr id="14" name="Straight Connector 13"/>
          <p:cNvCxnSpPr/>
          <p:nvPr/>
        </p:nvCxnSpPr>
        <p:spPr bwMode="auto">
          <a:xfrm flipV="1">
            <a:off x="5631255" y="3892990"/>
            <a:ext cx="239918" cy="1249378"/>
          </a:xfrm>
          <a:prstGeom prst="line">
            <a:avLst/>
          </a:prstGeom>
          <a:noFill/>
          <a:ln w="12700" cap="flat" cmpd="sng" algn="ctr">
            <a:noFill/>
            <a:prstDash val="solid"/>
            <a:round/>
            <a:headEnd type="none" w="med" len="med"/>
            <a:tailEnd type="none" w="med" len="med"/>
          </a:ln>
          <a:effectLst/>
        </p:spPr>
      </p:cxnSp>
      <p:pic>
        <p:nvPicPr>
          <p:cNvPr id="15" name="Picture 14" descr="Intermediate frame stay as fabrication with pump and brake cylinder.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941095" y="1844389"/>
            <a:ext cx="5149039" cy="4676623"/>
          </a:xfrm>
          <a:prstGeom prst="rect">
            <a:avLst/>
          </a:prstGeom>
        </p:spPr>
      </p:pic>
    </p:spTree>
    <p:extLst>
      <p:ext uri="{BB962C8B-B14F-4D97-AF65-F5344CB8AC3E}">
        <p14:creationId xmlns:p14="http://schemas.microsoft.com/office/powerpoint/2010/main" xmlns="" val="258042363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07BAF58-C002-4DE8-BAD3-2D3A9C3F42D0}"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39</a:t>
            </a:fld>
            <a:endParaRPr lang="en-GB" sz="800" b="0" i="0">
              <a:solidFill>
                <a:srgbClr val="336600"/>
              </a:solidFill>
            </a:endParaRPr>
          </a:p>
        </p:txBody>
      </p:sp>
      <p:sp>
        <p:nvSpPr>
          <p:cNvPr id="169986" name="Text Box 2"/>
          <p:cNvSpPr txBox="1">
            <a:spLocks noChangeArrowheads="1"/>
          </p:cNvSpPr>
          <p:nvPr/>
        </p:nvSpPr>
        <p:spPr bwMode="auto">
          <a:xfrm>
            <a:off x="390859" y="1358113"/>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i="0" dirty="0">
                <a:solidFill>
                  <a:srgbClr val="D8CB52"/>
                </a:solidFill>
                <a:latin typeface="Tahoma" pitchFamily="32" charset="0"/>
              </a:rPr>
              <a:t>P2 design </a:t>
            </a:r>
            <a:r>
              <a:rPr lang="en-GB" sz="2200" b="0" dirty="0">
                <a:solidFill>
                  <a:srgbClr val="D8CB52"/>
                </a:solidFill>
                <a:latin typeface="Tahoma" pitchFamily="32" charset="0"/>
              </a:rPr>
              <a:t>example – intermediate frame FEA simulation</a:t>
            </a:r>
            <a:endParaRPr lang="en-GB" sz="2200" b="0" i="0" dirty="0">
              <a:solidFill>
                <a:srgbClr val="D8CB52"/>
              </a:solidFill>
              <a:latin typeface="Tahoma" pitchFamily="32" charset="0"/>
            </a:endParaRPr>
          </a:p>
        </p:txBody>
      </p:sp>
      <p:sp>
        <p:nvSpPr>
          <p:cNvPr id="169988"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0" dirty="0">
                <a:solidFill>
                  <a:srgbClr val="333333"/>
                </a:solidFill>
                <a:latin typeface="Tahoma" pitchFamily="32" charset="0"/>
              </a:rPr>
              <a:t>Design</a:t>
            </a:r>
          </a:p>
        </p:txBody>
      </p:sp>
      <p:sp>
        <p:nvSpPr>
          <p:cNvPr id="7" name="Oval 6"/>
          <p:cNvSpPr/>
          <p:nvPr/>
        </p:nvSpPr>
        <p:spPr bwMode="auto">
          <a:xfrm>
            <a:off x="5893806" y="3268301"/>
            <a:ext cx="914400" cy="914400"/>
          </a:xfrm>
          <a:prstGeom prst="ellipse">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None/>
              <a:tabLst/>
            </a:pPr>
            <a:endParaRPr kumimoji="0" lang="en-GB" sz="3200" b="1" i="0" u="none" strike="noStrike" cap="none" normalizeH="0" baseline="0">
              <a:ln>
                <a:noFill/>
              </a:ln>
              <a:solidFill>
                <a:srgbClr val="000066"/>
              </a:solidFill>
              <a:effectLst/>
              <a:latin typeface="Arial" charset="0"/>
            </a:endParaRPr>
          </a:p>
        </p:txBody>
      </p:sp>
      <p:sp>
        <p:nvSpPr>
          <p:cNvPr id="8" name="Oval 7"/>
          <p:cNvSpPr/>
          <p:nvPr/>
        </p:nvSpPr>
        <p:spPr bwMode="auto">
          <a:xfrm>
            <a:off x="5241956" y="2444436"/>
            <a:ext cx="787652" cy="805758"/>
          </a:xfrm>
          <a:prstGeom prst="ellipse">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None/>
              <a:tabLst/>
            </a:pPr>
            <a:endParaRPr kumimoji="0" lang="en-GB" sz="3200" b="1" i="0" u="none" strike="noStrike" cap="none" normalizeH="0" baseline="0">
              <a:ln>
                <a:noFill/>
              </a:ln>
              <a:solidFill>
                <a:srgbClr val="000066"/>
              </a:solidFill>
              <a:effectLst/>
              <a:latin typeface="Arial" charset="0"/>
            </a:endParaRPr>
          </a:p>
        </p:txBody>
      </p:sp>
      <p:cxnSp>
        <p:nvCxnSpPr>
          <p:cNvPr id="12" name="Straight Connector 11"/>
          <p:cNvCxnSpPr/>
          <p:nvPr/>
        </p:nvCxnSpPr>
        <p:spPr bwMode="auto">
          <a:xfrm flipH="1">
            <a:off x="5739897" y="3892990"/>
            <a:ext cx="131276" cy="0"/>
          </a:xfrm>
          <a:prstGeom prst="line">
            <a:avLst/>
          </a:prstGeom>
          <a:noFill/>
          <a:ln w="12700" cap="flat" cmpd="sng" algn="ctr">
            <a:noFill/>
            <a:prstDash val="solid"/>
            <a:round/>
            <a:headEnd type="none" w="med" len="med"/>
            <a:tailEnd type="none" w="med" len="med"/>
          </a:ln>
          <a:effectLst/>
        </p:spPr>
      </p:cxnSp>
      <p:cxnSp>
        <p:nvCxnSpPr>
          <p:cNvPr id="14" name="Straight Connector 13"/>
          <p:cNvCxnSpPr/>
          <p:nvPr/>
        </p:nvCxnSpPr>
        <p:spPr bwMode="auto">
          <a:xfrm flipV="1">
            <a:off x="5631255" y="3892990"/>
            <a:ext cx="239918" cy="1249378"/>
          </a:xfrm>
          <a:prstGeom prst="line">
            <a:avLst/>
          </a:prstGeom>
          <a:noFill/>
          <a:ln w="12700" cap="flat" cmpd="sng" algn="ctr">
            <a:noFill/>
            <a:prstDash val="solid"/>
            <a:round/>
            <a:headEnd type="none" w="med" len="med"/>
            <a:tailEnd type="none" w="med" len="med"/>
          </a:ln>
          <a:effectLst/>
        </p:spPr>
      </p:cxnSp>
      <p:pic>
        <p:nvPicPr>
          <p:cNvPr id="10" name="Picture 9" descr="Intermediate frame stay as fabrication FEA.JPG"/>
          <p:cNvPicPr>
            <a:picLocks noChangeAspect="1"/>
          </p:cNvPicPr>
          <p:nvPr/>
        </p:nvPicPr>
        <p:blipFill>
          <a:blip r:embed="rId3" cstate="print"/>
          <a:stretch>
            <a:fillRect/>
          </a:stretch>
        </p:blipFill>
        <p:spPr>
          <a:xfrm>
            <a:off x="460375" y="1821336"/>
            <a:ext cx="8137246" cy="4722730"/>
          </a:xfrm>
          <a:prstGeom prst="rect">
            <a:avLst/>
          </a:prstGeom>
        </p:spPr>
      </p:pic>
    </p:spTree>
    <p:extLst>
      <p:ext uri="{BB962C8B-B14F-4D97-AF65-F5344CB8AC3E}">
        <p14:creationId xmlns:p14="http://schemas.microsoft.com/office/powerpoint/2010/main" xmlns="" val="393620458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a:xfrm>
            <a:off x="326691" y="1349375"/>
            <a:ext cx="8091488" cy="376238"/>
          </a:xfrm>
        </p:spPr>
        <p:txBody>
          <a:bodyPr/>
          <a:lstStyle/>
          <a:p>
            <a:pPr eaLnBrk="1" hangingPunct="1"/>
            <a:r>
              <a:rPr lang="en-GB" altLang="en-US" dirty="0"/>
              <a:t>No. 2001 on test</a:t>
            </a:r>
          </a:p>
        </p:txBody>
      </p:sp>
      <p:sp>
        <p:nvSpPr>
          <p:cNvPr id="14338" name="Slide Number Placeholder 4"/>
          <p:cNvSpPr>
            <a:spLocks noGrp="1"/>
          </p:cNvSpPr>
          <p:nvPr>
            <p:ph type="sldNum" sz="quarter" idx="11"/>
          </p:nvPr>
        </p:nvSpPr>
        <p:spPr>
          <a:noFill/>
          <a:ln>
            <a:miter lim="800000"/>
            <a:headEnd/>
            <a:tailEnd/>
          </a:ln>
        </p:spPr>
        <p:txBody>
          <a:bodyPr/>
          <a:lstStyle/>
          <a:p>
            <a:fld id="{471E6432-CF19-46D8-867A-4668F535D37C}" type="slidenum">
              <a:rPr lang="en-US" altLang="en-GB" smtClean="0">
                <a:latin typeface="Arial" charset="0"/>
                <a:ea typeface="MS PGothic" pitchFamily="34" charset="-128"/>
              </a:rPr>
              <a:pPr/>
              <a:t>4</a:t>
            </a:fld>
            <a:endParaRPr lang="en-US" altLang="en-GB">
              <a:latin typeface="Arial" charset="0"/>
              <a:ea typeface="MS PGothic" pitchFamily="34" charset="-128"/>
            </a:endParaRPr>
          </a:p>
        </p:txBody>
      </p:sp>
      <p:sp>
        <p:nvSpPr>
          <p:cNvPr id="14340"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dirty="0">
                <a:solidFill>
                  <a:srgbClr val="336600"/>
                </a:solidFill>
                <a:latin typeface="Tahoma" pitchFamily="34" charset="0"/>
              </a:rPr>
              <a:t>The original P2s</a:t>
            </a:r>
          </a:p>
        </p:txBody>
      </p:sp>
      <p:pic>
        <p:nvPicPr>
          <p:cNvPr id="14341" name="Picture 1"/>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33350" y="1792288"/>
            <a:ext cx="4857750" cy="3219450"/>
          </a:xfrm>
          <a:prstGeom prst="rect">
            <a:avLst/>
          </a:prstGeom>
          <a:noFill/>
          <a:ln w="9525">
            <a:noFill/>
            <a:miter lim="800000"/>
            <a:headEnd/>
            <a:tailEnd/>
          </a:ln>
        </p:spPr>
      </p:pic>
      <p:pic>
        <p:nvPicPr>
          <p:cNvPr id="14342" name="Picture 2" descr="C:\Users\Mark\Dropbox\P2SLC\Marketing\Photographs\Nettleton, Chris\2001@ Vitry.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818063" y="3459163"/>
            <a:ext cx="4084637" cy="2881312"/>
          </a:xfrm>
          <a:prstGeom prst="rect">
            <a:avLst/>
          </a:prstGeom>
          <a:noFill/>
          <a:ln w="9525">
            <a:noFill/>
            <a:miter lim="800000"/>
            <a:headEnd/>
            <a:tailEnd/>
          </a:ln>
        </p:spPr>
      </p:pic>
      <p:sp>
        <p:nvSpPr>
          <p:cNvPr id="14343" name="TextBox 3"/>
          <p:cNvSpPr txBox="1">
            <a:spLocks noChangeArrowheads="1"/>
          </p:cNvSpPr>
          <p:nvPr/>
        </p:nvSpPr>
        <p:spPr bwMode="auto">
          <a:xfrm>
            <a:off x="1455599" y="6002338"/>
            <a:ext cx="3106876" cy="307777"/>
          </a:xfrm>
          <a:prstGeom prst="rect">
            <a:avLst/>
          </a:prstGeom>
          <a:noFill/>
          <a:ln w="9525">
            <a:noFill/>
            <a:miter lim="800000"/>
            <a:headEnd/>
            <a:tailEnd/>
          </a:ln>
        </p:spPr>
        <p:txBody>
          <a:bodyPr wrap="none">
            <a:spAutoFit/>
          </a:bodyPr>
          <a:lstStyle/>
          <a:p>
            <a:pPr algn="r"/>
            <a:r>
              <a:rPr lang="en-GB" altLang="en-US" sz="1400" b="0" i="0" dirty="0">
                <a:solidFill>
                  <a:srgbClr val="336600"/>
                </a:solidFill>
              </a:rPr>
              <a:t>At Vitry-sur-Seine near Paris, France</a:t>
            </a:r>
          </a:p>
        </p:txBody>
      </p:sp>
    </p:spTree>
    <p:extLst>
      <p:ext uri="{BB962C8B-B14F-4D97-AF65-F5344CB8AC3E}">
        <p14:creationId xmlns:p14="http://schemas.microsoft.com/office/powerpoint/2010/main" xmlns="" val="746038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336" y="1337219"/>
            <a:ext cx="9880600" cy="376237"/>
          </a:xfrm>
        </p:spPr>
        <p:txBody>
          <a:bodyPr/>
          <a:lstStyle/>
          <a:p>
            <a:r>
              <a:rPr lang="en-GB" dirty="0"/>
              <a:t>The frame plate material is rolled 23</a:t>
            </a:r>
            <a:r>
              <a:rPr lang="en-GB" baseline="30000" dirty="0"/>
              <a:t>rd</a:t>
            </a:r>
            <a:r>
              <a:rPr lang="en-GB" dirty="0"/>
              <a:t> April 2014 at TATA Scunthorpe</a:t>
            </a:r>
          </a:p>
        </p:txBody>
      </p:sp>
      <p:sp>
        <p:nvSpPr>
          <p:cNvPr id="4" name="Slide Number Placeholder 3"/>
          <p:cNvSpPr>
            <a:spLocks noGrp="1"/>
          </p:cNvSpPr>
          <p:nvPr>
            <p:ph type="sldNum" sz="quarter" idx="11"/>
          </p:nvPr>
        </p:nvSpPr>
        <p:spPr/>
        <p:txBody>
          <a:bodyPr/>
          <a:lstStyle/>
          <a:p>
            <a:pPr>
              <a:defRPr/>
            </a:pPr>
            <a:fld id="{45B77A7D-ABC4-4446-B7A3-A459375F744C}" type="slidenum">
              <a:rPr lang="en-US" altLang="en-US" smtClean="0"/>
              <a:pPr>
                <a:defRPr/>
              </a:pPr>
              <a:t>40</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1525985" y="1898566"/>
            <a:ext cx="5918312" cy="4438733"/>
          </a:xfrm>
          <a:prstGeom prst="rect">
            <a:avLst/>
          </a:prstGeom>
        </p:spPr>
      </p:pic>
      <p:sp>
        <p:nvSpPr>
          <p:cNvPr id="6"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Frames</a:t>
            </a:r>
          </a:p>
        </p:txBody>
      </p:sp>
    </p:spTree>
    <p:extLst>
      <p:ext uri="{BB962C8B-B14F-4D97-AF65-F5344CB8AC3E}">
        <p14:creationId xmlns:p14="http://schemas.microsoft.com/office/powerpoint/2010/main" xmlns="" val="3434543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58775" y="1354723"/>
            <a:ext cx="8091488" cy="376238"/>
          </a:xfrm>
        </p:spPr>
        <p:txBody>
          <a:bodyPr/>
          <a:lstStyle/>
          <a:p>
            <a:r>
              <a:rPr lang="en-GB" altLang="en-US" dirty="0"/>
              <a:t>Sir Nigel </a:t>
            </a:r>
            <a:r>
              <a:rPr lang="en-GB" altLang="en-US" dirty="0" err="1"/>
              <a:t>Gresley’s</a:t>
            </a:r>
            <a:r>
              <a:rPr lang="en-GB" altLang="en-US" dirty="0"/>
              <a:t> grandsons start the profiling on 21</a:t>
            </a:r>
            <a:r>
              <a:rPr lang="en-GB" altLang="en-US" baseline="30000" dirty="0"/>
              <a:t>st</a:t>
            </a:r>
            <a:r>
              <a:rPr lang="en-GB" altLang="en-US" dirty="0"/>
              <a:t> May 2014</a:t>
            </a:r>
          </a:p>
        </p:txBody>
      </p:sp>
      <p:sp>
        <p:nvSpPr>
          <p:cNvPr id="53251" name="Slide Number Placeholder 3"/>
          <p:cNvSpPr>
            <a:spLocks noGrp="1"/>
          </p:cNvSpPr>
          <p:nvPr>
            <p:ph type="sldNum" sz="quarter" idx="11"/>
          </p:nvPr>
        </p:nvSpPr>
        <p:spPr>
          <a:noFill/>
          <a:ln>
            <a:miter lim="800000"/>
            <a:headEnd/>
            <a:tailEnd/>
          </a:ln>
        </p:spPr>
        <p:txBody>
          <a:bodyPr/>
          <a:lstStyle/>
          <a:p>
            <a:fld id="{FDFA937A-DAE0-4ABF-9D0B-3E54E13DC133}" type="slidenum">
              <a:rPr lang="en-US" altLang="en-US" smtClean="0">
                <a:latin typeface="Arial" charset="0"/>
                <a:ea typeface="MS PGothic" pitchFamily="34" charset="-128"/>
              </a:rPr>
              <a:pPr/>
              <a:t>41</a:t>
            </a:fld>
            <a:endParaRPr lang="en-US" altLang="en-US">
              <a:latin typeface="Arial" charset="0"/>
              <a:ea typeface="MS PGothic" pitchFamily="34" charset="-128"/>
            </a:endParaRPr>
          </a:p>
        </p:txBody>
      </p:sp>
      <p:sp>
        <p:nvSpPr>
          <p:cNvPr id="53252" name="Rectangle 7"/>
          <p:cNvSpPr>
            <a:spLocks noChangeArrowheads="1"/>
          </p:cNvSpPr>
          <p:nvPr/>
        </p:nvSpPr>
        <p:spPr bwMode="auto">
          <a:xfrm>
            <a:off x="451411" y="41704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Frames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80911" y="2042293"/>
            <a:ext cx="2892191" cy="4338286"/>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659617" y="2042293"/>
            <a:ext cx="5186633" cy="3457755"/>
          </a:xfrm>
          <a:prstGeom prst="rect">
            <a:avLst/>
          </a:prstGeom>
        </p:spPr>
      </p:pic>
      <p:sp>
        <p:nvSpPr>
          <p:cNvPr id="3" name="TextBox 2"/>
          <p:cNvSpPr txBox="1"/>
          <p:nvPr/>
        </p:nvSpPr>
        <p:spPr>
          <a:xfrm>
            <a:off x="3659616" y="5596751"/>
            <a:ext cx="5186633" cy="1077218"/>
          </a:xfrm>
          <a:prstGeom prst="rect">
            <a:avLst/>
          </a:prstGeom>
          <a:noFill/>
        </p:spPr>
        <p:txBody>
          <a:bodyPr wrap="square" rtlCol="0">
            <a:spAutoFit/>
          </a:bodyPr>
          <a:lstStyle/>
          <a:p>
            <a:r>
              <a:rPr lang="en-GB" b="0" i="0" dirty="0">
                <a:solidFill>
                  <a:srgbClr val="336600"/>
                </a:solidFill>
              </a:rPr>
              <a:t>Ben and Tim Godfrey start the profiler</a:t>
            </a:r>
          </a:p>
        </p:txBody>
      </p:sp>
    </p:spTree>
    <p:extLst>
      <p:ext uri="{BB962C8B-B14F-4D97-AF65-F5344CB8AC3E}">
        <p14:creationId xmlns:p14="http://schemas.microsoft.com/office/powerpoint/2010/main" xmlns="" val="136730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838" y="1330660"/>
            <a:ext cx="8091488" cy="376238"/>
          </a:xfrm>
        </p:spPr>
        <p:txBody>
          <a:bodyPr/>
          <a:lstStyle/>
          <a:p>
            <a:r>
              <a:rPr lang="en-GB" dirty="0"/>
              <a:t>Machining frame plates at </a:t>
            </a:r>
            <a:r>
              <a:rPr lang="en-GB" dirty="0" err="1"/>
              <a:t>Boro</a:t>
            </a:r>
            <a:r>
              <a:rPr lang="en-GB" dirty="0"/>
              <a:t>’ Foundry</a:t>
            </a:r>
            <a:br>
              <a:rPr lang="en-GB" dirty="0"/>
            </a:br>
            <a:endParaRPr lang="en-GB" dirty="0"/>
          </a:p>
        </p:txBody>
      </p:sp>
      <p:sp>
        <p:nvSpPr>
          <p:cNvPr id="4" name="Slide Number Placeholder 3"/>
          <p:cNvSpPr>
            <a:spLocks noGrp="1"/>
          </p:cNvSpPr>
          <p:nvPr>
            <p:ph type="sldNum" sz="quarter" idx="11"/>
          </p:nvPr>
        </p:nvSpPr>
        <p:spPr/>
        <p:txBody>
          <a:bodyPr/>
          <a:lstStyle/>
          <a:p>
            <a:pPr>
              <a:defRPr/>
            </a:pPr>
            <a:fld id="{45B77A7D-ABC4-4446-B7A3-A459375F744C}" type="slidenum">
              <a:rPr lang="en-US" altLang="en-US" smtClean="0"/>
              <a:pPr>
                <a:defRPr/>
              </a:pPr>
              <a:t>42</a:t>
            </a:fld>
            <a:endParaRPr lang="en-US" altLang="en-US"/>
          </a:p>
        </p:txBody>
      </p:sp>
      <p:sp>
        <p:nvSpPr>
          <p:cNvPr id="6"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Frames</a:t>
            </a:r>
          </a:p>
        </p:txBody>
      </p:sp>
      <p:pic>
        <p:nvPicPr>
          <p:cNvPr id="7" name="Picture 6" descr="Main frames at Boro' 26-6-14 (cropped).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371599" y="1810255"/>
            <a:ext cx="6265697" cy="4626404"/>
          </a:xfrm>
          <a:prstGeom prst="rect">
            <a:avLst/>
          </a:prstGeom>
        </p:spPr>
      </p:pic>
    </p:spTree>
    <p:extLst>
      <p:ext uri="{BB962C8B-B14F-4D97-AF65-F5344CB8AC3E}">
        <p14:creationId xmlns:p14="http://schemas.microsoft.com/office/powerpoint/2010/main" xmlns="" val="2964486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59" y="1346702"/>
            <a:ext cx="8091488" cy="376238"/>
          </a:xfrm>
        </p:spPr>
        <p:txBody>
          <a:bodyPr/>
          <a:lstStyle/>
          <a:p>
            <a:r>
              <a:rPr lang="en-GB" dirty="0"/>
              <a:t>A flat pack kit arrives at Darlington...</a:t>
            </a:r>
            <a:br>
              <a:rPr lang="en-GB" dirty="0"/>
            </a:br>
            <a:endParaRPr lang="en-GB" dirty="0"/>
          </a:p>
        </p:txBody>
      </p:sp>
      <p:sp>
        <p:nvSpPr>
          <p:cNvPr id="4" name="Slide Number Placeholder 3"/>
          <p:cNvSpPr>
            <a:spLocks noGrp="1"/>
          </p:cNvSpPr>
          <p:nvPr>
            <p:ph type="sldNum" sz="quarter" idx="11"/>
          </p:nvPr>
        </p:nvSpPr>
        <p:spPr/>
        <p:txBody>
          <a:bodyPr/>
          <a:lstStyle/>
          <a:p>
            <a:pPr>
              <a:defRPr/>
            </a:pPr>
            <a:fld id="{45B77A7D-ABC4-4446-B7A3-A459375F744C}" type="slidenum">
              <a:rPr lang="en-US" altLang="en-US" smtClean="0"/>
              <a:pPr>
                <a:defRPr/>
              </a:pPr>
              <a:t>43</a:t>
            </a:fld>
            <a:endParaRPr lang="en-US" altLang="en-US"/>
          </a:p>
        </p:txBody>
      </p:sp>
      <p:sp>
        <p:nvSpPr>
          <p:cNvPr id="5"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Frames</a:t>
            </a:r>
          </a:p>
        </p:txBody>
      </p:sp>
      <p:pic>
        <p:nvPicPr>
          <p:cNvPr id="7" name="Picture 6" descr="IMG_2286.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93693" y="1806387"/>
            <a:ext cx="6891617" cy="4594411"/>
          </a:xfrm>
          <a:prstGeom prst="rect">
            <a:avLst/>
          </a:prstGeom>
        </p:spPr>
      </p:pic>
    </p:spTree>
    <p:extLst>
      <p:ext uri="{BB962C8B-B14F-4D97-AF65-F5344CB8AC3E}">
        <p14:creationId xmlns:p14="http://schemas.microsoft.com/office/powerpoint/2010/main" xmlns="" val="2659480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17" y="1354723"/>
            <a:ext cx="8091488" cy="376238"/>
          </a:xfrm>
        </p:spPr>
        <p:txBody>
          <a:bodyPr/>
          <a:lstStyle/>
          <a:p>
            <a:r>
              <a:rPr lang="en-GB" dirty="0"/>
              <a:t>....and assembly starts</a:t>
            </a:r>
          </a:p>
        </p:txBody>
      </p:sp>
      <p:sp>
        <p:nvSpPr>
          <p:cNvPr id="4" name="Slide Number Placeholder 3"/>
          <p:cNvSpPr>
            <a:spLocks noGrp="1"/>
          </p:cNvSpPr>
          <p:nvPr>
            <p:ph type="sldNum" sz="quarter" idx="11"/>
          </p:nvPr>
        </p:nvSpPr>
        <p:spPr/>
        <p:txBody>
          <a:bodyPr/>
          <a:lstStyle/>
          <a:p>
            <a:pPr>
              <a:defRPr/>
            </a:pPr>
            <a:fld id="{45B77A7D-ABC4-4446-B7A3-A459375F744C}" type="slidenum">
              <a:rPr lang="en-US" altLang="en-US" smtClean="0"/>
              <a:pPr>
                <a:defRPr/>
              </a:pPr>
              <a:t>44</a:t>
            </a:fld>
            <a:endParaRPr lang="en-US" altLang="en-US"/>
          </a:p>
        </p:txBody>
      </p:sp>
      <p:sp>
        <p:nvSpPr>
          <p:cNvPr id="5"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Frames</a:t>
            </a:r>
          </a:p>
          <a:p>
            <a:pPr>
              <a:lnSpc>
                <a:spcPct val="90000"/>
              </a:lnSpc>
              <a:spcAft>
                <a:spcPct val="0"/>
              </a:spcAft>
            </a:pPr>
            <a:endParaRPr lang="en-GB" altLang="en-US" sz="1800" i="0" dirty="0">
              <a:solidFill>
                <a:srgbClr val="336600"/>
              </a:solidFill>
              <a:latin typeface="Tahoma" pitchFamily="34" charset="0"/>
            </a:endParaRPr>
          </a:p>
        </p:txBody>
      </p:sp>
      <p:pic>
        <p:nvPicPr>
          <p:cNvPr id="6" name="Picture 5" descr="Frames on stands 2 11-7-14.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129555" y="1824318"/>
            <a:ext cx="6956612" cy="4637741"/>
          </a:xfrm>
          <a:prstGeom prst="rect">
            <a:avLst/>
          </a:prstGeom>
        </p:spPr>
      </p:pic>
    </p:spTree>
    <p:extLst>
      <p:ext uri="{BB962C8B-B14F-4D97-AF65-F5344CB8AC3E}">
        <p14:creationId xmlns:p14="http://schemas.microsoft.com/office/powerpoint/2010/main" xmlns="" val="1603747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96" y="1306596"/>
            <a:ext cx="8091488" cy="376238"/>
          </a:xfrm>
        </p:spPr>
        <p:txBody>
          <a:bodyPr/>
          <a:lstStyle/>
          <a:p>
            <a:r>
              <a:rPr lang="en-GB" dirty="0"/>
              <a:t>The rear frame is heated and bent</a:t>
            </a:r>
          </a:p>
        </p:txBody>
      </p:sp>
      <p:sp>
        <p:nvSpPr>
          <p:cNvPr id="4" name="Slide Number Placeholder 3"/>
          <p:cNvSpPr>
            <a:spLocks noGrp="1"/>
          </p:cNvSpPr>
          <p:nvPr>
            <p:ph type="sldNum" sz="quarter" idx="11"/>
          </p:nvPr>
        </p:nvSpPr>
        <p:spPr/>
        <p:txBody>
          <a:bodyPr/>
          <a:lstStyle/>
          <a:p>
            <a:pPr>
              <a:defRPr/>
            </a:pPr>
            <a:fld id="{45B77A7D-ABC4-4446-B7A3-A459375F744C}" type="slidenum">
              <a:rPr lang="en-US" altLang="en-US" smtClean="0"/>
              <a:pPr>
                <a:defRPr/>
              </a:pPr>
              <a:t>45</a:t>
            </a:fld>
            <a:endParaRPr lang="en-US" altLang="en-US"/>
          </a:p>
        </p:txBody>
      </p:sp>
      <p:sp>
        <p:nvSpPr>
          <p:cNvPr id="5"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Frames</a:t>
            </a:r>
          </a:p>
        </p:txBody>
      </p:sp>
      <p:pic>
        <p:nvPicPr>
          <p:cNvPr id="6" name="Picture 5" descr="Mick warms up the third bend 13-7-14.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16098" y="1849325"/>
            <a:ext cx="4276164" cy="2850776"/>
          </a:xfrm>
          <a:prstGeom prst="rect">
            <a:avLst/>
          </a:prstGeom>
        </p:spPr>
      </p:pic>
      <p:pic>
        <p:nvPicPr>
          <p:cNvPr id="7" name="Picture 6" descr="First frame bending setup 12-7-14.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589929" y="3545541"/>
            <a:ext cx="4350123" cy="2900082"/>
          </a:xfrm>
          <a:prstGeom prst="rect">
            <a:avLst/>
          </a:prstGeom>
        </p:spPr>
      </p:pic>
    </p:spTree>
    <p:extLst>
      <p:ext uri="{BB962C8B-B14F-4D97-AF65-F5344CB8AC3E}">
        <p14:creationId xmlns:p14="http://schemas.microsoft.com/office/powerpoint/2010/main" xmlns="" val="2684251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66796" y="1338681"/>
            <a:ext cx="8091488" cy="376238"/>
          </a:xfrm>
        </p:spPr>
        <p:txBody>
          <a:bodyPr/>
          <a:lstStyle/>
          <a:p>
            <a:r>
              <a:rPr lang="en-GB" altLang="en-US" dirty="0"/>
              <a:t>Polystyrene patterns for frame castings – </a:t>
            </a:r>
            <a:r>
              <a:rPr lang="en-GB" altLang="en-US" dirty="0" err="1"/>
              <a:t>castings</a:t>
            </a:r>
            <a:r>
              <a:rPr lang="en-GB" altLang="en-US" dirty="0"/>
              <a:t> completed</a:t>
            </a:r>
          </a:p>
        </p:txBody>
      </p:sp>
      <p:sp>
        <p:nvSpPr>
          <p:cNvPr id="53251" name="Slide Number Placeholder 3"/>
          <p:cNvSpPr>
            <a:spLocks noGrp="1"/>
          </p:cNvSpPr>
          <p:nvPr>
            <p:ph type="sldNum" sz="quarter" idx="11"/>
          </p:nvPr>
        </p:nvSpPr>
        <p:spPr>
          <a:noFill/>
          <a:ln>
            <a:miter lim="800000"/>
            <a:headEnd/>
            <a:tailEnd/>
          </a:ln>
        </p:spPr>
        <p:txBody>
          <a:bodyPr/>
          <a:lstStyle/>
          <a:p>
            <a:fld id="{FDFA937A-DAE0-4ABF-9D0B-3E54E13DC133}" type="slidenum">
              <a:rPr lang="en-US" altLang="en-US" smtClean="0">
                <a:latin typeface="Arial" charset="0"/>
                <a:ea typeface="MS PGothic" pitchFamily="34" charset="-128"/>
              </a:rPr>
              <a:pPr/>
              <a:t>46</a:t>
            </a:fld>
            <a:endParaRPr lang="en-US" altLang="en-US">
              <a:latin typeface="Arial" charset="0"/>
              <a:ea typeface="MS PGothic" pitchFamily="34" charset="-128"/>
            </a:endParaRPr>
          </a:p>
        </p:txBody>
      </p:sp>
      <p:sp>
        <p:nvSpPr>
          <p:cNvPr id="53252"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Frames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92638" y="1883778"/>
            <a:ext cx="7168724" cy="4498873"/>
          </a:xfrm>
          <a:prstGeom prst="rect">
            <a:avLst/>
          </a:prstGeom>
        </p:spPr>
      </p:pic>
    </p:spTree>
    <p:extLst>
      <p:ext uri="{BB962C8B-B14F-4D97-AF65-F5344CB8AC3E}">
        <p14:creationId xmlns:p14="http://schemas.microsoft.com/office/powerpoint/2010/main" xmlns="" val="2105247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58775" y="1372094"/>
            <a:ext cx="8091488" cy="376238"/>
          </a:xfrm>
        </p:spPr>
        <p:txBody>
          <a:bodyPr/>
          <a:lstStyle/>
          <a:p>
            <a:r>
              <a:rPr lang="en-GB" altLang="en-US" dirty="0"/>
              <a:t>Frame progress</a:t>
            </a:r>
          </a:p>
        </p:txBody>
      </p:sp>
      <p:sp>
        <p:nvSpPr>
          <p:cNvPr id="6" name="Content Placeholder 2"/>
          <p:cNvSpPr>
            <a:spLocks noGrp="1"/>
          </p:cNvSpPr>
          <p:nvPr>
            <p:ph idx="1"/>
          </p:nvPr>
        </p:nvSpPr>
        <p:spPr>
          <a:xfrm>
            <a:off x="248033" y="1979624"/>
            <a:ext cx="4450427" cy="4024313"/>
          </a:xfrm>
        </p:spPr>
        <p:txBody>
          <a:bodyPr/>
          <a:lstStyle/>
          <a:p>
            <a:pPr marL="0" indent="0">
              <a:buNone/>
            </a:pPr>
            <a:r>
              <a:rPr lang="en-GB" altLang="en-US" sz="2800" dirty="0">
                <a:solidFill>
                  <a:srgbClr val="336600"/>
                </a:solidFill>
              </a:rPr>
              <a:t>The most of the major frame stays and all the </a:t>
            </a:r>
            <a:r>
              <a:rPr lang="en-GB" altLang="en-US" sz="2800" dirty="0" err="1">
                <a:solidFill>
                  <a:srgbClr val="336600"/>
                </a:solidFill>
              </a:rPr>
              <a:t>hornblocks</a:t>
            </a:r>
            <a:r>
              <a:rPr lang="en-GB" altLang="en-US" sz="2800" dirty="0">
                <a:solidFill>
                  <a:srgbClr val="336600"/>
                </a:solidFill>
              </a:rPr>
              <a:t> are in</a:t>
            </a:r>
          </a:p>
          <a:p>
            <a:pPr marL="0" indent="0">
              <a:buNone/>
            </a:pPr>
            <a:endParaRPr lang="en-GB" altLang="en-US" dirty="0">
              <a:solidFill>
                <a:srgbClr val="336600"/>
              </a:solidFill>
            </a:endParaRPr>
          </a:p>
          <a:p>
            <a:pPr marL="0" indent="0">
              <a:buNone/>
            </a:pPr>
            <a:endParaRPr lang="en-GB" altLang="en-US" sz="1800" dirty="0"/>
          </a:p>
          <a:p>
            <a:endParaRPr lang="en-GB" altLang="en-US" sz="17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4698460" y="1979624"/>
            <a:ext cx="3332793" cy="4443724"/>
          </a:xfrm>
          <a:prstGeom prst="rect">
            <a:avLst/>
          </a:prstGeom>
        </p:spPr>
      </p:pic>
    </p:spTree>
    <p:extLst>
      <p:ext uri="{BB962C8B-B14F-4D97-AF65-F5344CB8AC3E}">
        <p14:creationId xmlns:p14="http://schemas.microsoft.com/office/powerpoint/2010/main" xmlns="" val="899887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76518" y="1362277"/>
            <a:ext cx="8091488" cy="376238"/>
          </a:xfrm>
        </p:spPr>
        <p:txBody>
          <a:bodyPr/>
          <a:lstStyle/>
          <a:p>
            <a:r>
              <a:rPr lang="en-GB" altLang="en-US" dirty="0"/>
              <a:t>Some of the 66 steel castings made so far.....</a:t>
            </a:r>
          </a:p>
        </p:txBody>
      </p:sp>
      <p:sp>
        <p:nvSpPr>
          <p:cNvPr id="53251" name="Slide Number Placeholder 3"/>
          <p:cNvSpPr>
            <a:spLocks noGrp="1"/>
          </p:cNvSpPr>
          <p:nvPr>
            <p:ph type="sldNum" sz="quarter" idx="11"/>
          </p:nvPr>
        </p:nvSpPr>
        <p:spPr>
          <a:noFill/>
          <a:ln>
            <a:miter lim="800000"/>
            <a:headEnd/>
            <a:tailEnd/>
          </a:ln>
        </p:spPr>
        <p:txBody>
          <a:bodyPr/>
          <a:lstStyle/>
          <a:p>
            <a:fld id="{FDFA937A-DAE0-4ABF-9D0B-3E54E13DC133}" type="slidenum">
              <a:rPr lang="en-US" altLang="en-US" smtClean="0">
                <a:latin typeface="Arial" charset="0"/>
                <a:ea typeface="MS PGothic" pitchFamily="34" charset="-128"/>
              </a:rPr>
              <a:pPr/>
              <a:t>48</a:t>
            </a:fld>
            <a:endParaRPr lang="en-US" altLang="en-US">
              <a:latin typeface="Arial" charset="0"/>
              <a:ea typeface="MS PGothic" pitchFamily="34" charset="-128"/>
            </a:endParaRPr>
          </a:p>
        </p:txBody>
      </p:sp>
      <p:sp>
        <p:nvSpPr>
          <p:cNvPr id="53252"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Frames and wheels </a:t>
            </a:r>
          </a:p>
        </p:txBody>
      </p:sp>
      <p:pic>
        <p:nvPicPr>
          <p:cNvPr id="8" name="Picture 7" descr="Wheel 1.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76518" y="1838543"/>
            <a:ext cx="3200400" cy="1772226"/>
          </a:xfrm>
          <a:prstGeom prst="rect">
            <a:avLst/>
          </a:prstGeom>
        </p:spPr>
      </p:pic>
      <p:pic>
        <p:nvPicPr>
          <p:cNvPr id="9" name="Picture 8" descr="Wheel 2.JP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338047" y="3801082"/>
            <a:ext cx="2447365" cy="894942"/>
          </a:xfrm>
          <a:prstGeom prst="rect">
            <a:avLst/>
          </a:prstGeom>
        </p:spPr>
      </p:pic>
      <p:pic>
        <p:nvPicPr>
          <p:cNvPr id="10" name="Picture 9" descr="Wheel 3.jp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31694" y="4014958"/>
            <a:ext cx="2882303" cy="2072078"/>
          </a:xfrm>
          <a:prstGeom prst="rect">
            <a:avLst/>
          </a:prstGeom>
        </p:spPr>
      </p:pic>
      <p:pic>
        <p:nvPicPr>
          <p:cNvPr id="11" name="Picture 10" descr="Wheel 4.jp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6991106" y="1882589"/>
            <a:ext cx="1778492" cy="1739152"/>
          </a:xfrm>
          <a:prstGeom prst="rect">
            <a:avLst/>
          </a:prstGeom>
        </p:spPr>
      </p:pic>
      <p:pic>
        <p:nvPicPr>
          <p:cNvPr id="12" name="Picture 11" descr="Hornblock 1.JPG"/>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3963933" y="1864293"/>
            <a:ext cx="2678915" cy="1766413"/>
          </a:xfrm>
          <a:prstGeom prst="rect">
            <a:avLst/>
          </a:prstGeom>
        </p:spPr>
      </p:pic>
      <p:pic>
        <p:nvPicPr>
          <p:cNvPr id="13" name="Picture 12" descr="Hornblocks, brackets.JPG"/>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6087035" y="4796052"/>
            <a:ext cx="2752166" cy="1330253"/>
          </a:xfrm>
          <a:prstGeom prst="rect">
            <a:avLst/>
          </a:prstGeom>
        </p:spPr>
      </p:pic>
      <p:pic>
        <p:nvPicPr>
          <p:cNvPr id="14" name="Picture 13" descr="Drag box.JPG"/>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3440140" y="3872752"/>
            <a:ext cx="2400973" cy="2250142"/>
          </a:xfrm>
          <a:prstGeom prst="rect">
            <a:avLst/>
          </a:prstGeom>
        </p:spPr>
      </p:pic>
    </p:spTree>
    <p:extLst>
      <p:ext uri="{BB962C8B-B14F-4D97-AF65-F5344CB8AC3E}">
        <p14:creationId xmlns:p14="http://schemas.microsoft.com/office/powerpoint/2010/main" xmlns="" val="13472598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Grp="1" noChangeArrowheads="1"/>
          </p:cNvSpPr>
          <p:nvPr>
            <p:ph type="title"/>
          </p:nvPr>
        </p:nvSpPr>
        <p:spPr>
          <a:xfrm>
            <a:off x="387350" y="1346702"/>
            <a:ext cx="8091488" cy="376238"/>
          </a:xfrm>
        </p:spPr>
        <p:txBody>
          <a:bodyPr/>
          <a:lstStyle/>
          <a:p>
            <a:pPr eaLnBrk="1" hangingPunct="1"/>
            <a:r>
              <a:rPr lang="en-GB" altLang="en-US" dirty="0"/>
              <a:t>Cylinders</a:t>
            </a:r>
          </a:p>
        </p:txBody>
      </p:sp>
      <p:sp>
        <p:nvSpPr>
          <p:cNvPr id="33794" name="Slide Number Placeholder 4"/>
          <p:cNvSpPr>
            <a:spLocks noGrp="1"/>
          </p:cNvSpPr>
          <p:nvPr>
            <p:ph type="sldNum" sz="quarter" idx="11"/>
          </p:nvPr>
        </p:nvSpPr>
        <p:spPr>
          <a:noFill/>
          <a:ln>
            <a:miter lim="800000"/>
            <a:headEnd/>
            <a:tailEnd/>
          </a:ln>
        </p:spPr>
        <p:txBody>
          <a:bodyPr/>
          <a:lstStyle/>
          <a:p>
            <a:fld id="{2A986BE3-7FC8-444A-81C0-4792C0E84FAE}" type="slidenum">
              <a:rPr lang="en-US" altLang="en-GB" smtClean="0">
                <a:latin typeface="Arial" charset="0"/>
                <a:ea typeface="MS PGothic" pitchFamily="34" charset="-128"/>
              </a:rPr>
              <a:pPr/>
              <a:t>49</a:t>
            </a:fld>
            <a:endParaRPr lang="en-US" altLang="en-GB">
              <a:latin typeface="Arial" charset="0"/>
              <a:ea typeface="MS PGothic" pitchFamily="34" charset="-128"/>
            </a:endParaRPr>
          </a:p>
        </p:txBody>
      </p:sp>
      <p:sp>
        <p:nvSpPr>
          <p:cNvPr id="33796"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Cylinders &amp; valves</a:t>
            </a:r>
          </a:p>
        </p:txBody>
      </p:sp>
      <p:sp>
        <p:nvSpPr>
          <p:cNvPr id="6" name="Rectangle 6"/>
          <p:cNvSpPr txBox="1">
            <a:spLocks noChangeArrowheads="1"/>
          </p:cNvSpPr>
          <p:nvPr/>
        </p:nvSpPr>
        <p:spPr bwMode="auto">
          <a:xfrm>
            <a:off x="387350" y="2006600"/>
            <a:ext cx="8401050" cy="4575175"/>
          </a:xfrm>
          <a:prstGeom prst="rect">
            <a:avLst/>
          </a:prstGeom>
          <a:noFill/>
          <a:ln>
            <a:noFill/>
          </a:ln>
          <a:extLst/>
        </p:spPr>
        <p:txBody>
          <a:bodyPr lIns="0" tIns="0" rIns="0" bIns="0"/>
          <a:lstStyle/>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P2 cylinders were 2in wider overall than A1 cylinders</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Modern track has reduced clearance between rails and platforms</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No. 2007 must be no wider than </a:t>
            </a:r>
            <a:r>
              <a:rPr lang="en-GB" sz="2400" b="0" kern="0" dirty="0">
                <a:solidFill>
                  <a:srgbClr val="336600"/>
                </a:solidFill>
                <a:latin typeface="+mn-lt"/>
                <a:ea typeface="ＭＳ Ｐゴシック" charset="0"/>
                <a:cs typeface="ＭＳ Ｐゴシック" charset="0"/>
              </a:rPr>
              <a:t>Tornado</a:t>
            </a:r>
            <a:r>
              <a:rPr lang="en-GB" sz="2400" b="0" i="0" kern="0" dirty="0">
                <a:solidFill>
                  <a:srgbClr val="336600"/>
                </a:solidFill>
                <a:latin typeface="+mn-lt"/>
                <a:ea typeface="ＭＳ Ｐゴシック" charset="0"/>
                <a:cs typeface="ＭＳ Ｐゴシック" charset="0"/>
              </a:rPr>
              <a:t> to retain route clearance</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250psi boiler permits reduction in cylinder diameter to 19¾in to maintain tractive effort</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Use of improved design will enable No. 2007 cylinders to be no wider than those on </a:t>
            </a:r>
            <a:r>
              <a:rPr lang="en-GB" sz="2400" b="0" kern="0" dirty="0">
                <a:solidFill>
                  <a:srgbClr val="336600"/>
                </a:solidFill>
                <a:latin typeface="+mn-lt"/>
                <a:ea typeface="ＭＳ Ｐゴシック" charset="0"/>
                <a:cs typeface="ＭＳ Ｐゴシック" charset="0"/>
              </a:rPr>
              <a:t>Tornado </a:t>
            </a:r>
            <a:r>
              <a:rPr lang="en-GB" sz="2400" b="0" i="0" kern="0" dirty="0">
                <a:solidFill>
                  <a:srgbClr val="336600"/>
                </a:solidFill>
                <a:latin typeface="+mn-lt"/>
                <a:ea typeface="ＭＳ Ｐゴシック" charset="0"/>
                <a:cs typeface="ＭＳ Ｐゴシック" charset="0"/>
              </a:rPr>
              <a:t>and have superior thermodynamic performance</a:t>
            </a:r>
            <a:endParaRPr lang="en-GB" sz="2400" b="0" kern="0" dirty="0">
              <a:solidFill>
                <a:srgbClr val="336600"/>
              </a:solidFill>
              <a:latin typeface="+mn-lt"/>
              <a:ea typeface="ＭＳ Ｐゴシック" charset="0"/>
              <a:cs typeface="ＭＳ Ｐゴシック" charset="0"/>
            </a:endParaRPr>
          </a:p>
        </p:txBody>
      </p:sp>
    </p:spTree>
    <p:extLst>
      <p:ext uri="{BB962C8B-B14F-4D97-AF65-F5344CB8AC3E}">
        <p14:creationId xmlns:p14="http://schemas.microsoft.com/office/powerpoint/2010/main" xmlns="" val="14943404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p:cNvSpPr>
            <a:spLocks noGrp="1" noChangeArrowheads="1"/>
          </p:cNvSpPr>
          <p:nvPr>
            <p:ph type="title"/>
          </p:nvPr>
        </p:nvSpPr>
        <p:spPr>
          <a:xfrm>
            <a:off x="314325" y="1335087"/>
            <a:ext cx="8509000" cy="376238"/>
          </a:xfrm>
        </p:spPr>
        <p:txBody>
          <a:bodyPr/>
          <a:lstStyle/>
          <a:p>
            <a:pPr eaLnBrk="1" hangingPunct="1"/>
            <a:r>
              <a:rPr lang="en-GB" altLang="en-US" dirty="0"/>
              <a:t>Six locomotives built in total – class complete September 1936</a:t>
            </a:r>
          </a:p>
        </p:txBody>
      </p:sp>
      <p:sp>
        <p:nvSpPr>
          <p:cNvPr id="35842" name="Slide Number Placeholder 4"/>
          <p:cNvSpPr>
            <a:spLocks noGrp="1"/>
          </p:cNvSpPr>
          <p:nvPr>
            <p:ph type="sldNum" sz="quarter" idx="1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Aft>
                <a:spcPct val="25000"/>
              </a:spcAft>
              <a:buChar char="•"/>
              <a:defRPr sz="2000">
                <a:solidFill>
                  <a:schemeClr val="hlink"/>
                </a:solidFill>
                <a:latin typeface="Arial" panose="020B0604020202020204" pitchFamily="34" charset="0"/>
                <a:ea typeface="ＭＳ Ｐゴシック" panose="020B0600070205080204" pitchFamily="34" charset="-128"/>
              </a:defRPr>
            </a:lvl1pPr>
            <a:lvl2pPr marL="742950" indent="-285750">
              <a:spcAft>
                <a:spcPct val="25000"/>
              </a:spcAft>
              <a:buChar char="•"/>
              <a:defRPr sz="2400">
                <a:solidFill>
                  <a:schemeClr val="hlink"/>
                </a:solidFill>
                <a:latin typeface="Arial" panose="020B0604020202020204" pitchFamily="34" charset="0"/>
                <a:ea typeface="ＭＳ Ｐゴシック" panose="020B0600070205080204" pitchFamily="34" charset="-128"/>
              </a:defRPr>
            </a:lvl2pPr>
            <a:lvl3pPr marL="1143000" indent="-228600">
              <a:spcAft>
                <a:spcPct val="25000"/>
              </a:spcAft>
              <a:buChar char="–"/>
              <a:defRPr sz="2400">
                <a:solidFill>
                  <a:schemeClr val="hlink"/>
                </a:solidFill>
                <a:latin typeface="Arial" panose="020B0604020202020204" pitchFamily="34" charset="0"/>
                <a:ea typeface="ＭＳ Ｐゴシック" panose="020B0600070205080204" pitchFamily="34" charset="-128"/>
              </a:defRPr>
            </a:lvl3pPr>
            <a:lvl4pPr marL="1600200" indent="-228600">
              <a:spcAft>
                <a:spcPct val="25000"/>
              </a:spcAft>
              <a:buChar char="•"/>
              <a:defRPr sz="1600">
                <a:solidFill>
                  <a:schemeClr val="hlink"/>
                </a:solidFill>
                <a:latin typeface="Arial" panose="020B0604020202020204" pitchFamily="34" charset="0"/>
                <a:ea typeface="ＭＳ Ｐゴシック" panose="020B0600070205080204" pitchFamily="34" charset="-128"/>
              </a:defRPr>
            </a:lvl4pPr>
            <a:lvl5pPr marL="2057400" indent="-228600">
              <a:spcAft>
                <a:spcPct val="25000"/>
              </a:spcAft>
              <a:buChar char="–"/>
              <a:defRPr sz="1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9pPr>
          </a:lstStyle>
          <a:p>
            <a:pPr>
              <a:spcAft>
                <a:spcPct val="0"/>
              </a:spcAft>
              <a:buFontTx/>
              <a:buNone/>
            </a:pPr>
            <a:fld id="{053050B2-FEC9-4E64-B2D9-797208B01ED4}" type="slidenum">
              <a:rPr lang="en-US" altLang="en-GB" sz="800"/>
              <a:pPr>
                <a:spcAft>
                  <a:spcPct val="0"/>
                </a:spcAft>
                <a:buFontTx/>
                <a:buNone/>
              </a:pPr>
              <a:t>5</a:t>
            </a:fld>
            <a:endParaRPr lang="en-US" altLang="en-GB" sz="800"/>
          </a:p>
        </p:txBody>
      </p:sp>
      <p:sp>
        <p:nvSpPr>
          <p:cNvPr id="35844" name="Rectangle 7"/>
          <p:cNvSpPr>
            <a:spLocks noChangeArrowheads="1"/>
          </p:cNvSpPr>
          <p:nvPr/>
        </p:nvSpPr>
        <p:spPr bwMode="auto">
          <a:xfrm>
            <a:off x="460375" y="434975"/>
            <a:ext cx="3633788" cy="30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lvl1pPr>
              <a:spcAft>
                <a:spcPct val="25000"/>
              </a:spcAft>
              <a:buChar char="•"/>
              <a:defRPr sz="2000">
                <a:solidFill>
                  <a:schemeClr val="hlink"/>
                </a:solidFill>
                <a:latin typeface="Arial" panose="020B0604020202020204" pitchFamily="34" charset="0"/>
                <a:ea typeface="ＭＳ Ｐゴシック" panose="020B0600070205080204" pitchFamily="34" charset="-128"/>
              </a:defRPr>
            </a:lvl1pPr>
            <a:lvl2pPr marL="742950" indent="-285750">
              <a:spcAft>
                <a:spcPct val="25000"/>
              </a:spcAft>
              <a:buChar char="•"/>
              <a:defRPr sz="2400">
                <a:solidFill>
                  <a:schemeClr val="hlink"/>
                </a:solidFill>
                <a:latin typeface="Arial" panose="020B0604020202020204" pitchFamily="34" charset="0"/>
                <a:ea typeface="ＭＳ Ｐゴシック" panose="020B0600070205080204" pitchFamily="34" charset="-128"/>
              </a:defRPr>
            </a:lvl2pPr>
            <a:lvl3pPr marL="1143000" indent="-228600">
              <a:spcAft>
                <a:spcPct val="25000"/>
              </a:spcAft>
              <a:buChar char="–"/>
              <a:defRPr sz="2400">
                <a:solidFill>
                  <a:schemeClr val="hlink"/>
                </a:solidFill>
                <a:latin typeface="Arial" panose="020B0604020202020204" pitchFamily="34" charset="0"/>
                <a:ea typeface="ＭＳ Ｐゴシック" panose="020B0600070205080204" pitchFamily="34" charset="-128"/>
              </a:defRPr>
            </a:lvl3pPr>
            <a:lvl4pPr marL="1600200" indent="-228600">
              <a:spcAft>
                <a:spcPct val="25000"/>
              </a:spcAft>
              <a:buChar char="•"/>
              <a:defRPr sz="1600">
                <a:solidFill>
                  <a:schemeClr val="hlink"/>
                </a:solidFill>
                <a:latin typeface="Arial" panose="020B0604020202020204" pitchFamily="34" charset="0"/>
                <a:ea typeface="ＭＳ Ｐゴシック" panose="020B0600070205080204" pitchFamily="34" charset="-128"/>
              </a:defRPr>
            </a:lvl4pPr>
            <a:lvl5pPr marL="2057400" indent="-228600">
              <a:spcAft>
                <a:spcPct val="25000"/>
              </a:spcAft>
              <a:buChar char="–"/>
              <a:defRPr sz="1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9pPr>
          </a:lstStyle>
          <a:p>
            <a:pPr>
              <a:lnSpc>
                <a:spcPct val="90000"/>
              </a:lnSpc>
              <a:spcAft>
                <a:spcPct val="0"/>
              </a:spcAft>
              <a:buNone/>
            </a:pPr>
            <a:r>
              <a:rPr lang="en-GB" altLang="en-US" sz="1800" dirty="0">
                <a:solidFill>
                  <a:srgbClr val="336600"/>
                </a:solidFill>
                <a:latin typeface="Tahoma" pitchFamily="34" charset="0"/>
              </a:rPr>
              <a:t>The original P2s</a:t>
            </a:r>
          </a:p>
        </p:txBody>
      </p:sp>
      <p:pic>
        <p:nvPicPr>
          <p:cNvPr id="35845" name="Picture 2" descr="C:\Users\Mark\Dropbox\P2SLC\Marketing\Photographs\Nettleton, Chris\2003 New.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60375" y="1885950"/>
            <a:ext cx="4203700" cy="160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6" name="TextBox 1"/>
          <p:cNvSpPr txBox="1">
            <a:spLocks noChangeArrowheads="1"/>
          </p:cNvSpPr>
          <p:nvPr/>
        </p:nvSpPr>
        <p:spPr bwMode="auto">
          <a:xfrm>
            <a:off x="460375" y="3489325"/>
            <a:ext cx="4203700"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Aft>
                <a:spcPct val="25000"/>
              </a:spcAft>
              <a:buChar char="•"/>
              <a:defRPr sz="2000">
                <a:solidFill>
                  <a:schemeClr val="hlink"/>
                </a:solidFill>
                <a:latin typeface="Arial" panose="020B0604020202020204" pitchFamily="34" charset="0"/>
                <a:ea typeface="ＭＳ Ｐゴシック" panose="020B0600070205080204" pitchFamily="34" charset="-128"/>
              </a:defRPr>
            </a:lvl1pPr>
            <a:lvl2pPr marL="742950" indent="-285750">
              <a:spcAft>
                <a:spcPct val="25000"/>
              </a:spcAft>
              <a:buChar char="•"/>
              <a:defRPr sz="2400">
                <a:solidFill>
                  <a:schemeClr val="hlink"/>
                </a:solidFill>
                <a:latin typeface="Arial" panose="020B0604020202020204" pitchFamily="34" charset="0"/>
                <a:ea typeface="ＭＳ Ｐゴシック" panose="020B0600070205080204" pitchFamily="34" charset="-128"/>
              </a:defRPr>
            </a:lvl2pPr>
            <a:lvl3pPr marL="1143000" indent="-228600">
              <a:spcAft>
                <a:spcPct val="25000"/>
              </a:spcAft>
              <a:buChar char="–"/>
              <a:defRPr sz="2400">
                <a:solidFill>
                  <a:schemeClr val="hlink"/>
                </a:solidFill>
                <a:latin typeface="Arial" panose="020B0604020202020204" pitchFamily="34" charset="0"/>
                <a:ea typeface="ＭＳ Ｐゴシック" panose="020B0600070205080204" pitchFamily="34" charset="-128"/>
              </a:defRPr>
            </a:lvl3pPr>
            <a:lvl4pPr marL="1600200" indent="-228600">
              <a:spcAft>
                <a:spcPct val="25000"/>
              </a:spcAft>
              <a:buChar char="•"/>
              <a:defRPr sz="1600">
                <a:solidFill>
                  <a:schemeClr val="hlink"/>
                </a:solidFill>
                <a:latin typeface="Arial" panose="020B0604020202020204" pitchFamily="34" charset="0"/>
                <a:ea typeface="ＭＳ Ｐゴシック" panose="020B0600070205080204" pitchFamily="34" charset="-128"/>
              </a:defRPr>
            </a:lvl4pPr>
            <a:lvl5pPr marL="2057400" indent="-228600">
              <a:spcAft>
                <a:spcPct val="25000"/>
              </a:spcAft>
              <a:buChar char="–"/>
              <a:defRPr sz="1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9pPr>
          </a:lstStyle>
          <a:p>
            <a:pPr algn="ctr" eaLnBrk="1" hangingPunct="1">
              <a:buFontTx/>
              <a:buNone/>
            </a:pPr>
            <a:r>
              <a:rPr lang="en-GB" altLang="en-US" sz="1400" b="0" i="0">
                <a:solidFill>
                  <a:srgbClr val="336600"/>
                </a:solidFill>
                <a:cs typeface="Arial" panose="020B0604020202020204" pitchFamily="34" charset="0"/>
              </a:rPr>
              <a:t>No. 2003 </a:t>
            </a:r>
            <a:r>
              <a:rPr lang="en-GB" altLang="en-US" sz="1400" b="0">
                <a:solidFill>
                  <a:srgbClr val="336600"/>
                </a:solidFill>
                <a:cs typeface="Arial" panose="020B0604020202020204" pitchFamily="34" charset="0"/>
              </a:rPr>
              <a:t>Lord President  </a:t>
            </a:r>
            <a:r>
              <a:rPr lang="en-GB" altLang="en-US" sz="1400" b="0" i="0">
                <a:solidFill>
                  <a:srgbClr val="336600"/>
                </a:solidFill>
                <a:cs typeface="Arial" panose="020B0604020202020204" pitchFamily="34" charset="0"/>
              </a:rPr>
              <a:t>- first of the streamliners</a:t>
            </a:r>
          </a:p>
        </p:txBody>
      </p:sp>
      <p:sp>
        <p:nvSpPr>
          <p:cNvPr id="35847" name="TextBox 6"/>
          <p:cNvSpPr txBox="1">
            <a:spLocks noChangeArrowheads="1"/>
          </p:cNvSpPr>
          <p:nvPr/>
        </p:nvSpPr>
        <p:spPr bwMode="auto">
          <a:xfrm>
            <a:off x="7840663" y="1885950"/>
            <a:ext cx="1046162" cy="180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Aft>
                <a:spcPct val="25000"/>
              </a:spcAft>
              <a:buChar char="•"/>
              <a:defRPr sz="2000">
                <a:solidFill>
                  <a:schemeClr val="hlink"/>
                </a:solidFill>
                <a:latin typeface="Arial" panose="020B0604020202020204" pitchFamily="34" charset="0"/>
                <a:ea typeface="ＭＳ Ｐゴシック" panose="020B0600070205080204" pitchFamily="34" charset="-128"/>
              </a:defRPr>
            </a:lvl1pPr>
            <a:lvl2pPr marL="742950" indent="-285750">
              <a:spcAft>
                <a:spcPct val="25000"/>
              </a:spcAft>
              <a:buChar char="•"/>
              <a:defRPr sz="2400">
                <a:solidFill>
                  <a:schemeClr val="hlink"/>
                </a:solidFill>
                <a:latin typeface="Arial" panose="020B0604020202020204" pitchFamily="34" charset="0"/>
                <a:ea typeface="ＭＳ Ｐゴシック" panose="020B0600070205080204" pitchFamily="34" charset="-128"/>
              </a:defRPr>
            </a:lvl2pPr>
            <a:lvl3pPr marL="1143000" indent="-228600">
              <a:spcAft>
                <a:spcPct val="25000"/>
              </a:spcAft>
              <a:buChar char="–"/>
              <a:defRPr sz="2400">
                <a:solidFill>
                  <a:schemeClr val="hlink"/>
                </a:solidFill>
                <a:latin typeface="Arial" panose="020B0604020202020204" pitchFamily="34" charset="0"/>
                <a:ea typeface="ＭＳ Ｐゴシック" panose="020B0600070205080204" pitchFamily="34" charset="-128"/>
              </a:defRPr>
            </a:lvl3pPr>
            <a:lvl4pPr marL="1600200" indent="-228600">
              <a:spcAft>
                <a:spcPct val="25000"/>
              </a:spcAft>
              <a:buChar char="•"/>
              <a:defRPr sz="1600">
                <a:solidFill>
                  <a:schemeClr val="hlink"/>
                </a:solidFill>
                <a:latin typeface="Arial" panose="020B0604020202020204" pitchFamily="34" charset="0"/>
                <a:ea typeface="ＭＳ Ｐゴシック" panose="020B0600070205080204" pitchFamily="34" charset="-128"/>
              </a:defRPr>
            </a:lvl4pPr>
            <a:lvl5pPr marL="2057400" indent="-228600">
              <a:spcAft>
                <a:spcPct val="25000"/>
              </a:spcAft>
              <a:buChar char="–"/>
              <a:defRPr sz="1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9pPr>
          </a:lstStyle>
          <a:p>
            <a:pPr eaLnBrk="1" hangingPunct="1">
              <a:buFontTx/>
              <a:buNone/>
            </a:pPr>
            <a:r>
              <a:rPr lang="en-GB" altLang="en-US" sz="1400" b="0" i="0">
                <a:solidFill>
                  <a:srgbClr val="336600"/>
                </a:solidFill>
                <a:cs typeface="Arial" panose="020B0604020202020204" pitchFamily="34" charset="0"/>
              </a:rPr>
              <a:t>No. 2004 </a:t>
            </a:r>
            <a:r>
              <a:rPr lang="en-GB" altLang="en-US" sz="1400" b="0">
                <a:solidFill>
                  <a:srgbClr val="336600"/>
                </a:solidFill>
                <a:cs typeface="Arial" panose="020B0604020202020204" pitchFamily="34" charset="0"/>
              </a:rPr>
              <a:t>Mons M</a:t>
            </a:r>
            <a:r>
              <a:rPr lang="en-GB" altLang="en-US" sz="1400" b="0" i="0">
                <a:solidFill>
                  <a:srgbClr val="336600"/>
                </a:solidFill>
                <a:cs typeface="Arial" panose="020B0604020202020204" pitchFamily="34" charset="0"/>
              </a:rPr>
              <a:t>eg - bypass valve to divert exhaust from the blastpipe</a:t>
            </a:r>
          </a:p>
        </p:txBody>
      </p:sp>
      <p:pic>
        <p:nvPicPr>
          <p:cNvPr id="35848" name="Picture 2"/>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818063" y="1892300"/>
            <a:ext cx="3022600"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9" name="TextBox 8"/>
          <p:cNvSpPr txBox="1">
            <a:spLocks noChangeArrowheads="1"/>
          </p:cNvSpPr>
          <p:nvPr/>
        </p:nvSpPr>
        <p:spPr bwMode="auto">
          <a:xfrm>
            <a:off x="555625" y="6003925"/>
            <a:ext cx="30829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Aft>
                <a:spcPct val="25000"/>
              </a:spcAft>
              <a:buChar char="•"/>
              <a:defRPr sz="2000">
                <a:solidFill>
                  <a:schemeClr val="hlink"/>
                </a:solidFill>
                <a:latin typeface="Arial" panose="020B0604020202020204" pitchFamily="34" charset="0"/>
                <a:ea typeface="ＭＳ Ｐゴシック" panose="020B0600070205080204" pitchFamily="34" charset="-128"/>
              </a:defRPr>
            </a:lvl1pPr>
            <a:lvl2pPr marL="742950" indent="-285750">
              <a:spcAft>
                <a:spcPct val="25000"/>
              </a:spcAft>
              <a:buChar char="•"/>
              <a:defRPr sz="2400">
                <a:solidFill>
                  <a:schemeClr val="hlink"/>
                </a:solidFill>
                <a:latin typeface="Arial" panose="020B0604020202020204" pitchFamily="34" charset="0"/>
                <a:ea typeface="ＭＳ Ｐゴシック" panose="020B0600070205080204" pitchFamily="34" charset="-128"/>
              </a:defRPr>
            </a:lvl2pPr>
            <a:lvl3pPr marL="1143000" indent="-228600">
              <a:spcAft>
                <a:spcPct val="25000"/>
              </a:spcAft>
              <a:buChar char="–"/>
              <a:defRPr sz="2400">
                <a:solidFill>
                  <a:schemeClr val="hlink"/>
                </a:solidFill>
                <a:latin typeface="Arial" panose="020B0604020202020204" pitchFamily="34" charset="0"/>
                <a:ea typeface="ＭＳ Ｐゴシック" panose="020B0600070205080204" pitchFamily="34" charset="-128"/>
              </a:defRPr>
            </a:lvl3pPr>
            <a:lvl4pPr marL="1600200" indent="-228600">
              <a:spcAft>
                <a:spcPct val="25000"/>
              </a:spcAft>
              <a:buChar char="•"/>
              <a:defRPr sz="1600">
                <a:solidFill>
                  <a:schemeClr val="hlink"/>
                </a:solidFill>
                <a:latin typeface="Arial" panose="020B0604020202020204" pitchFamily="34" charset="0"/>
                <a:ea typeface="ＭＳ Ｐゴシック" panose="020B0600070205080204" pitchFamily="34" charset="-128"/>
              </a:defRPr>
            </a:lvl4pPr>
            <a:lvl5pPr marL="2057400" indent="-228600">
              <a:spcAft>
                <a:spcPct val="25000"/>
              </a:spcAft>
              <a:buChar char="–"/>
              <a:defRPr sz="1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9pPr>
          </a:lstStyle>
          <a:p>
            <a:pPr algn="ctr" eaLnBrk="1" hangingPunct="1">
              <a:buFontTx/>
              <a:buNone/>
            </a:pPr>
            <a:r>
              <a:rPr lang="en-GB" altLang="en-US" sz="1400" b="0" i="0">
                <a:solidFill>
                  <a:srgbClr val="336600"/>
                </a:solidFill>
                <a:cs typeface="Arial" panose="020B0604020202020204" pitchFamily="34" charset="0"/>
              </a:rPr>
              <a:t>No. 2005 </a:t>
            </a:r>
            <a:r>
              <a:rPr lang="en-GB" altLang="en-US" sz="1400" b="0">
                <a:solidFill>
                  <a:srgbClr val="336600"/>
                </a:solidFill>
                <a:cs typeface="Arial" panose="020B0604020202020204" pitchFamily="34" charset="0"/>
              </a:rPr>
              <a:t>Thane of Fife </a:t>
            </a:r>
            <a:r>
              <a:rPr lang="en-GB" altLang="en-US" sz="1400" b="0" i="0">
                <a:solidFill>
                  <a:srgbClr val="336600"/>
                </a:solidFill>
                <a:cs typeface="Arial" panose="020B0604020202020204" pitchFamily="34" charset="0"/>
              </a:rPr>
              <a:t>- single </a:t>
            </a:r>
            <a:br>
              <a:rPr lang="en-GB" altLang="en-US" sz="1400" b="0" i="0">
                <a:solidFill>
                  <a:srgbClr val="336600"/>
                </a:solidFill>
                <a:cs typeface="Arial" panose="020B0604020202020204" pitchFamily="34" charset="0"/>
              </a:rPr>
            </a:br>
            <a:r>
              <a:rPr lang="en-GB" altLang="en-US" sz="1400" b="0" i="0">
                <a:solidFill>
                  <a:srgbClr val="336600"/>
                </a:solidFill>
                <a:cs typeface="Arial" panose="020B0604020202020204" pitchFamily="34" charset="0"/>
              </a:rPr>
              <a:t>(non-Kylchap) chimney</a:t>
            </a:r>
          </a:p>
        </p:txBody>
      </p:sp>
      <p:sp>
        <p:nvSpPr>
          <p:cNvPr id="35850" name="TextBox 10"/>
          <p:cNvSpPr txBox="1">
            <a:spLocks noChangeArrowheads="1"/>
          </p:cNvSpPr>
          <p:nvPr/>
        </p:nvSpPr>
        <p:spPr bwMode="auto">
          <a:xfrm>
            <a:off x="4568825" y="5891213"/>
            <a:ext cx="431800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Aft>
                <a:spcPct val="25000"/>
              </a:spcAft>
              <a:buChar char="•"/>
              <a:defRPr sz="2000">
                <a:solidFill>
                  <a:schemeClr val="hlink"/>
                </a:solidFill>
                <a:latin typeface="Arial" panose="020B0604020202020204" pitchFamily="34" charset="0"/>
                <a:ea typeface="ＭＳ Ｐゴシック" panose="020B0600070205080204" pitchFamily="34" charset="-128"/>
              </a:defRPr>
            </a:lvl1pPr>
            <a:lvl2pPr marL="742950" indent="-285750">
              <a:spcAft>
                <a:spcPct val="25000"/>
              </a:spcAft>
              <a:buChar char="•"/>
              <a:defRPr sz="2400">
                <a:solidFill>
                  <a:schemeClr val="hlink"/>
                </a:solidFill>
                <a:latin typeface="Arial" panose="020B0604020202020204" pitchFamily="34" charset="0"/>
                <a:ea typeface="ＭＳ Ｐゴシック" panose="020B0600070205080204" pitchFamily="34" charset="-128"/>
              </a:defRPr>
            </a:lvl2pPr>
            <a:lvl3pPr marL="1143000" indent="-228600">
              <a:spcAft>
                <a:spcPct val="25000"/>
              </a:spcAft>
              <a:buChar char="–"/>
              <a:defRPr sz="2400">
                <a:solidFill>
                  <a:schemeClr val="hlink"/>
                </a:solidFill>
                <a:latin typeface="Arial" panose="020B0604020202020204" pitchFamily="34" charset="0"/>
                <a:ea typeface="ＭＳ Ｐゴシック" panose="020B0600070205080204" pitchFamily="34" charset="-128"/>
              </a:defRPr>
            </a:lvl3pPr>
            <a:lvl4pPr marL="1600200" indent="-228600">
              <a:spcAft>
                <a:spcPct val="25000"/>
              </a:spcAft>
              <a:buChar char="•"/>
              <a:defRPr sz="1600">
                <a:solidFill>
                  <a:schemeClr val="hlink"/>
                </a:solidFill>
                <a:latin typeface="Arial" panose="020B0604020202020204" pitchFamily="34" charset="0"/>
                <a:ea typeface="ＭＳ Ｐゴシック" panose="020B0600070205080204" pitchFamily="34" charset="-128"/>
              </a:defRPr>
            </a:lvl4pPr>
            <a:lvl5pPr marL="2057400" indent="-228600">
              <a:spcAft>
                <a:spcPct val="25000"/>
              </a:spcAft>
              <a:buChar char="–"/>
              <a:defRPr sz="1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9pPr>
          </a:lstStyle>
          <a:p>
            <a:pPr algn="ctr" eaLnBrk="1" hangingPunct="1">
              <a:buFontTx/>
              <a:buNone/>
            </a:pPr>
            <a:r>
              <a:rPr lang="en-GB" altLang="en-US" sz="1400" b="0" i="0">
                <a:solidFill>
                  <a:srgbClr val="336600"/>
                </a:solidFill>
                <a:cs typeface="Arial" panose="020B0604020202020204" pitchFamily="34" charset="0"/>
              </a:rPr>
              <a:t>No. 2006 </a:t>
            </a:r>
            <a:r>
              <a:rPr lang="en-GB" altLang="en-US" sz="1400" b="0">
                <a:solidFill>
                  <a:srgbClr val="336600"/>
                </a:solidFill>
                <a:cs typeface="Arial" panose="020B0604020202020204" pitchFamily="34" charset="0"/>
              </a:rPr>
              <a:t>Wolf of Badenoch - </a:t>
            </a:r>
            <a:r>
              <a:rPr lang="en-GB" altLang="en-US" sz="1400" b="0" i="0">
                <a:solidFill>
                  <a:srgbClr val="336600"/>
                </a:solidFill>
                <a:cs typeface="Arial" panose="020B0604020202020204" pitchFamily="34" charset="0"/>
              </a:rPr>
              <a:t>longer combustion chamber in firebox to aid combustion</a:t>
            </a:r>
            <a:br>
              <a:rPr lang="en-GB" altLang="en-US" sz="1400" b="0" i="0">
                <a:solidFill>
                  <a:srgbClr val="336600"/>
                </a:solidFill>
                <a:cs typeface="Arial" panose="020B0604020202020204" pitchFamily="34" charset="0"/>
              </a:rPr>
            </a:br>
            <a:r>
              <a:rPr lang="en-GB" altLang="en-US" sz="1400" b="0" i="0">
                <a:solidFill>
                  <a:srgbClr val="336600"/>
                </a:solidFill>
                <a:cs typeface="Arial" panose="020B0604020202020204" pitchFamily="34" charset="0"/>
              </a:rPr>
              <a:t>prototype for </a:t>
            </a:r>
            <a:r>
              <a:rPr lang="en-GB" altLang="en-US" sz="1400" b="0">
                <a:solidFill>
                  <a:srgbClr val="336600"/>
                </a:solidFill>
                <a:cs typeface="Arial" panose="020B0604020202020204" pitchFamily="34" charset="0"/>
              </a:rPr>
              <a:t>Tornado’s</a:t>
            </a:r>
            <a:r>
              <a:rPr lang="en-GB" altLang="en-US" sz="1400" b="0" i="0">
                <a:solidFill>
                  <a:srgbClr val="336600"/>
                </a:solidFill>
                <a:cs typeface="Arial" panose="020B0604020202020204" pitchFamily="34" charset="0"/>
              </a:rPr>
              <a:t> boiler</a:t>
            </a:r>
          </a:p>
        </p:txBody>
      </p:sp>
      <p:pic>
        <p:nvPicPr>
          <p:cNvPr id="35851" name="Picture 1"/>
          <p:cNvPicPr>
            <a:picLocks noChangeAspect="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473075" y="3975100"/>
            <a:ext cx="3260725" cy="202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2" name="Picture 2"/>
          <p:cNvPicPr>
            <a:picLocks noChangeAspect="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4959350" y="3873500"/>
            <a:ext cx="3535363" cy="2017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5120944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Grp="1" noChangeArrowheads="1"/>
          </p:cNvSpPr>
          <p:nvPr>
            <p:ph type="title"/>
          </p:nvPr>
        </p:nvSpPr>
        <p:spPr>
          <a:xfrm>
            <a:off x="358775" y="1347222"/>
            <a:ext cx="8091488" cy="376238"/>
          </a:xfrm>
        </p:spPr>
        <p:txBody>
          <a:bodyPr/>
          <a:lstStyle/>
          <a:p>
            <a:pPr eaLnBrk="1" hangingPunct="1"/>
            <a:r>
              <a:rPr lang="en-GB" altLang="en-US" dirty="0"/>
              <a:t>Monobloc cylinders re-designed as welded fabrication</a:t>
            </a:r>
          </a:p>
        </p:txBody>
      </p:sp>
      <p:sp>
        <p:nvSpPr>
          <p:cNvPr id="33794" name="Slide Number Placeholder 4"/>
          <p:cNvSpPr>
            <a:spLocks noGrp="1"/>
          </p:cNvSpPr>
          <p:nvPr>
            <p:ph type="sldNum" sz="quarter" idx="11"/>
          </p:nvPr>
        </p:nvSpPr>
        <p:spPr>
          <a:noFill/>
          <a:ln>
            <a:miter lim="800000"/>
            <a:headEnd/>
            <a:tailEnd/>
          </a:ln>
        </p:spPr>
        <p:txBody>
          <a:bodyPr/>
          <a:lstStyle/>
          <a:p>
            <a:fld id="{2A986BE3-7FC8-444A-81C0-4792C0E84FAE}" type="slidenum">
              <a:rPr lang="en-US" altLang="en-GB" smtClean="0">
                <a:latin typeface="Arial" charset="0"/>
                <a:ea typeface="MS PGothic" pitchFamily="34" charset="-128"/>
              </a:rPr>
              <a:pPr/>
              <a:t>50</a:t>
            </a:fld>
            <a:endParaRPr lang="en-US" altLang="en-GB">
              <a:latin typeface="Arial" charset="0"/>
              <a:ea typeface="MS PGothic" pitchFamily="34" charset="-128"/>
            </a:endParaRPr>
          </a:p>
        </p:txBody>
      </p:sp>
      <p:sp>
        <p:nvSpPr>
          <p:cNvPr id="33796"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Cylinders &amp; valves</a:t>
            </a:r>
          </a:p>
        </p:txBody>
      </p:sp>
      <p:sp>
        <p:nvSpPr>
          <p:cNvPr id="6" name="Rectangle 6"/>
          <p:cNvSpPr txBox="1">
            <a:spLocks noChangeArrowheads="1"/>
          </p:cNvSpPr>
          <p:nvPr/>
        </p:nvSpPr>
        <p:spPr bwMode="auto">
          <a:xfrm>
            <a:off x="7439294" y="2420064"/>
            <a:ext cx="1745861" cy="1125570"/>
          </a:xfrm>
          <a:prstGeom prst="rect">
            <a:avLst/>
          </a:prstGeom>
          <a:noFill/>
          <a:ln>
            <a:noFill/>
          </a:ln>
          <a:extLst/>
        </p:spPr>
        <p:txBody>
          <a:bodyPr lIns="0" tIns="0" rIns="0" bIns="0"/>
          <a:lstStyle/>
          <a:p>
            <a:pPr>
              <a:lnSpc>
                <a:spcPct val="110000"/>
              </a:lnSpc>
              <a:defRPr/>
            </a:pPr>
            <a:r>
              <a:rPr lang="en-GB" sz="1600" b="0" i="0" kern="0" dirty="0">
                <a:solidFill>
                  <a:srgbClr val="336600"/>
                </a:solidFill>
                <a:latin typeface="+mn-lt"/>
                <a:ea typeface="ＭＳ Ｐゴシック" charset="0"/>
                <a:cs typeface="ＭＳ Ｐゴシック" charset="0"/>
              </a:rPr>
              <a:t>Valve chests and exhaust passages as steel castings</a:t>
            </a:r>
          </a:p>
        </p:txBody>
      </p:sp>
      <p:pic>
        <p:nvPicPr>
          <p:cNvPr id="2" name="Picture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624487" y="1821368"/>
            <a:ext cx="5702839" cy="4680466"/>
          </a:xfrm>
          <a:prstGeom prst="rect">
            <a:avLst/>
          </a:prstGeom>
        </p:spPr>
      </p:pic>
      <p:cxnSp>
        <p:nvCxnSpPr>
          <p:cNvPr id="4" name="Straight Connector 3"/>
          <p:cNvCxnSpPr/>
          <p:nvPr/>
        </p:nvCxnSpPr>
        <p:spPr bwMode="auto">
          <a:xfrm>
            <a:off x="7439294" y="2855167"/>
            <a:ext cx="914400" cy="914400"/>
          </a:xfrm>
          <a:prstGeom prst="line">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000066"/>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 name="Straight Connector 6"/>
          <p:cNvCxnSpPr/>
          <p:nvPr/>
        </p:nvCxnSpPr>
        <p:spPr bwMode="auto">
          <a:xfrm flipH="1">
            <a:off x="6802016" y="2982849"/>
            <a:ext cx="594567" cy="180229"/>
          </a:xfrm>
          <a:prstGeom prst="line">
            <a:avLst/>
          </a:prstGeom>
          <a:ln>
            <a:solidFill>
              <a:srgbClr val="000000"/>
            </a:solidFill>
          </a:ln>
          <a:extLst/>
        </p:spPr>
        <p:style>
          <a:lnRef idx="1">
            <a:schemeClr val="accent6"/>
          </a:lnRef>
          <a:fillRef idx="0">
            <a:schemeClr val="accent6"/>
          </a:fillRef>
          <a:effectRef idx="0">
            <a:schemeClr val="accent6"/>
          </a:effectRef>
          <a:fontRef idx="minor">
            <a:schemeClr val="tx1"/>
          </a:fontRef>
        </p:style>
      </p:cxnSp>
      <p:sp>
        <p:nvSpPr>
          <p:cNvPr id="15" name="Rectangle 6"/>
          <p:cNvSpPr txBox="1">
            <a:spLocks noChangeArrowheads="1"/>
          </p:cNvSpPr>
          <p:nvPr/>
        </p:nvSpPr>
        <p:spPr bwMode="auto">
          <a:xfrm>
            <a:off x="233265" y="4161601"/>
            <a:ext cx="1624487" cy="1125570"/>
          </a:xfrm>
          <a:prstGeom prst="rect">
            <a:avLst/>
          </a:prstGeom>
          <a:noFill/>
          <a:ln>
            <a:noFill/>
          </a:ln>
          <a:extLst/>
        </p:spPr>
        <p:txBody>
          <a:bodyPr lIns="0" tIns="0" rIns="0" bIns="0"/>
          <a:lstStyle/>
          <a:p>
            <a:pPr>
              <a:lnSpc>
                <a:spcPct val="110000"/>
              </a:lnSpc>
              <a:defRPr/>
            </a:pPr>
            <a:r>
              <a:rPr lang="en-GB" sz="1600" b="0" i="0" kern="0" dirty="0">
                <a:solidFill>
                  <a:srgbClr val="336600"/>
                </a:solidFill>
                <a:latin typeface="+mn-lt"/>
                <a:ea typeface="ＭＳ Ｐゴシック" charset="0"/>
                <a:cs typeface="ＭＳ Ｐゴシック" charset="0"/>
              </a:rPr>
              <a:t>Steam chests and cylinders from steel tube</a:t>
            </a:r>
          </a:p>
        </p:txBody>
      </p:sp>
      <p:cxnSp>
        <p:nvCxnSpPr>
          <p:cNvPr id="16" name="Straight Connector 15"/>
          <p:cNvCxnSpPr/>
          <p:nvPr/>
        </p:nvCxnSpPr>
        <p:spPr bwMode="auto">
          <a:xfrm flipH="1">
            <a:off x="1512519" y="3769567"/>
            <a:ext cx="1287183" cy="802433"/>
          </a:xfrm>
          <a:prstGeom prst="line">
            <a:avLst/>
          </a:prstGeom>
          <a:ln>
            <a:solidFill>
              <a:srgbClr val="000000"/>
            </a:solidFill>
          </a:ln>
          <a:extLst/>
        </p:spPr>
        <p:style>
          <a:lnRef idx="1">
            <a:schemeClr val="accent6"/>
          </a:lnRef>
          <a:fillRef idx="0">
            <a:schemeClr val="accent6"/>
          </a:fillRef>
          <a:effectRef idx="0">
            <a:schemeClr val="accent6"/>
          </a:effectRef>
          <a:fontRef idx="minor">
            <a:schemeClr val="tx1"/>
          </a:fontRef>
        </p:style>
      </p:cxnSp>
      <p:cxnSp>
        <p:nvCxnSpPr>
          <p:cNvPr id="18" name="Straight Connector 17"/>
          <p:cNvCxnSpPr/>
          <p:nvPr/>
        </p:nvCxnSpPr>
        <p:spPr bwMode="auto">
          <a:xfrm flipH="1" flipV="1">
            <a:off x="1512520" y="4662114"/>
            <a:ext cx="1045883" cy="625057"/>
          </a:xfrm>
          <a:prstGeom prst="line">
            <a:avLst/>
          </a:prstGeom>
          <a:ln>
            <a:solidFill>
              <a:srgbClr val="000000"/>
            </a:solidFill>
          </a:ln>
          <a:extLst/>
        </p:spPr>
        <p:style>
          <a:lnRef idx="1">
            <a:schemeClr val="accent6"/>
          </a:lnRef>
          <a:fillRef idx="0">
            <a:schemeClr val="accent6"/>
          </a:fillRef>
          <a:effectRef idx="0">
            <a:schemeClr val="accent6"/>
          </a:effectRef>
          <a:fontRef idx="minor">
            <a:schemeClr val="tx1"/>
          </a:fontRef>
        </p:style>
      </p:cxnSp>
      <p:sp>
        <p:nvSpPr>
          <p:cNvPr id="22" name="Rectangle 6"/>
          <p:cNvSpPr txBox="1">
            <a:spLocks noChangeArrowheads="1"/>
          </p:cNvSpPr>
          <p:nvPr/>
        </p:nvSpPr>
        <p:spPr bwMode="auto">
          <a:xfrm>
            <a:off x="233264" y="1947393"/>
            <a:ext cx="1624487" cy="1125570"/>
          </a:xfrm>
          <a:prstGeom prst="rect">
            <a:avLst/>
          </a:prstGeom>
          <a:noFill/>
          <a:ln>
            <a:noFill/>
          </a:ln>
          <a:extLst/>
        </p:spPr>
        <p:txBody>
          <a:bodyPr lIns="0" tIns="0" rIns="0" bIns="0"/>
          <a:lstStyle/>
          <a:p>
            <a:pPr>
              <a:lnSpc>
                <a:spcPct val="110000"/>
              </a:lnSpc>
              <a:defRPr/>
            </a:pPr>
            <a:r>
              <a:rPr lang="en-GB" sz="1600" b="0" i="0" kern="0" dirty="0">
                <a:solidFill>
                  <a:srgbClr val="336600"/>
                </a:solidFill>
                <a:latin typeface="+mn-lt"/>
                <a:ea typeface="ＭＳ Ｐゴシック" charset="0"/>
                <a:cs typeface="ＭＳ Ｐゴシック" charset="0"/>
              </a:rPr>
              <a:t>Main structure from steel plate and machined steel profiles</a:t>
            </a:r>
          </a:p>
        </p:txBody>
      </p:sp>
      <p:cxnSp>
        <p:nvCxnSpPr>
          <p:cNvPr id="23" name="Straight Connector 22"/>
          <p:cNvCxnSpPr/>
          <p:nvPr/>
        </p:nvCxnSpPr>
        <p:spPr bwMode="auto">
          <a:xfrm flipH="1" flipV="1">
            <a:off x="1564487" y="2554905"/>
            <a:ext cx="2334243" cy="300262"/>
          </a:xfrm>
          <a:prstGeom prst="line">
            <a:avLst/>
          </a:prstGeom>
          <a:ln>
            <a:solidFill>
              <a:srgbClr val="000000"/>
            </a:solidFill>
          </a:ln>
          <a:ex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252854186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Grp="1" noChangeArrowheads="1"/>
          </p:cNvSpPr>
          <p:nvPr>
            <p:ph type="title"/>
          </p:nvPr>
        </p:nvSpPr>
        <p:spPr>
          <a:xfrm>
            <a:off x="387350" y="1346701"/>
            <a:ext cx="8091488" cy="376238"/>
          </a:xfrm>
        </p:spPr>
        <p:txBody>
          <a:bodyPr/>
          <a:lstStyle/>
          <a:p>
            <a:pPr eaLnBrk="1" hangingPunct="1"/>
            <a:r>
              <a:rPr lang="en-GB" altLang="en-US" dirty="0"/>
              <a:t>Valve gear</a:t>
            </a:r>
          </a:p>
        </p:txBody>
      </p:sp>
      <p:sp>
        <p:nvSpPr>
          <p:cNvPr id="34818" name="Slide Number Placeholder 4"/>
          <p:cNvSpPr>
            <a:spLocks noGrp="1"/>
          </p:cNvSpPr>
          <p:nvPr>
            <p:ph type="sldNum" sz="quarter" idx="11"/>
          </p:nvPr>
        </p:nvSpPr>
        <p:spPr>
          <a:noFill/>
          <a:ln>
            <a:miter lim="800000"/>
            <a:headEnd/>
            <a:tailEnd/>
          </a:ln>
        </p:spPr>
        <p:txBody>
          <a:bodyPr/>
          <a:lstStyle/>
          <a:p>
            <a:fld id="{64AFB12B-CD99-4275-8492-3B65C8543091}" type="slidenum">
              <a:rPr lang="en-US" altLang="en-GB" smtClean="0">
                <a:latin typeface="Arial" charset="0"/>
                <a:ea typeface="MS PGothic" pitchFamily="34" charset="-128"/>
              </a:rPr>
              <a:pPr/>
              <a:t>51</a:t>
            </a:fld>
            <a:endParaRPr lang="en-US" altLang="en-GB">
              <a:latin typeface="Arial" charset="0"/>
              <a:ea typeface="MS PGothic" pitchFamily="34" charset="-128"/>
            </a:endParaRPr>
          </a:p>
        </p:txBody>
      </p:sp>
      <p:sp>
        <p:nvSpPr>
          <p:cNvPr id="34820"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Cylinders &amp; valves</a:t>
            </a:r>
          </a:p>
        </p:txBody>
      </p:sp>
      <p:sp>
        <p:nvSpPr>
          <p:cNvPr id="6" name="Rectangle 6"/>
          <p:cNvSpPr txBox="1">
            <a:spLocks noChangeArrowheads="1"/>
          </p:cNvSpPr>
          <p:nvPr/>
        </p:nvSpPr>
        <p:spPr bwMode="auto">
          <a:xfrm>
            <a:off x="365125" y="1912102"/>
            <a:ext cx="8524875" cy="4575175"/>
          </a:xfrm>
          <a:prstGeom prst="rect">
            <a:avLst/>
          </a:prstGeom>
          <a:noFill/>
          <a:ln>
            <a:noFill/>
          </a:ln>
          <a:extLst/>
        </p:spPr>
        <p:txBody>
          <a:bodyPr lIns="0" tIns="0" rIns="0" bIns="0"/>
          <a:lstStyle/>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No. 2001 was equipped with Lentz rotary cam poppet valve gear</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Originally with continuously variable cut-off</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Modified to stepped cams providing limited cut off settings following excessive wear on original cams</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Resulted in reduction in economy due to wide steps in cut-off and continued problems with high wear rate</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Investigations pointing to improved version of Lentz gear using the 1940s developments by Franklin in the USA</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Lentz/Franklin gear to be basis for 2007</a:t>
            </a:r>
          </a:p>
          <a:p>
            <a:pPr marL="174625" indent="-174625">
              <a:lnSpc>
                <a:spcPct val="110000"/>
              </a:lnSpc>
              <a:defRPr/>
            </a:pPr>
            <a:endParaRPr lang="en-GB" sz="2400" b="0" i="0" kern="0" dirty="0">
              <a:solidFill>
                <a:srgbClr val="336600"/>
              </a:solidFill>
              <a:latin typeface="+mn-lt"/>
              <a:ea typeface="ＭＳ Ｐゴシック" charset="0"/>
              <a:cs typeface="ＭＳ Ｐゴシック" charset="0"/>
            </a:endParaRPr>
          </a:p>
        </p:txBody>
      </p:sp>
    </p:spTree>
    <p:extLst>
      <p:ext uri="{BB962C8B-B14F-4D97-AF65-F5344CB8AC3E}">
        <p14:creationId xmlns:p14="http://schemas.microsoft.com/office/powerpoint/2010/main" xmlns="" val="373181474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63" y="1373817"/>
            <a:ext cx="8426637" cy="376237"/>
          </a:xfrm>
        </p:spPr>
        <p:txBody>
          <a:bodyPr/>
          <a:lstStyle/>
          <a:p>
            <a:r>
              <a:rPr lang="en-GB" dirty="0"/>
              <a:t>Shortage of original P2 Lentz valve gear drawings</a:t>
            </a:r>
          </a:p>
        </p:txBody>
      </p:sp>
      <p:sp>
        <p:nvSpPr>
          <p:cNvPr id="4" name="Slide Number Placeholder 3"/>
          <p:cNvSpPr>
            <a:spLocks noGrp="1"/>
          </p:cNvSpPr>
          <p:nvPr>
            <p:ph type="sldNum" sz="quarter" idx="11"/>
          </p:nvPr>
        </p:nvSpPr>
        <p:spPr/>
        <p:txBody>
          <a:bodyPr/>
          <a:lstStyle/>
          <a:p>
            <a:pPr>
              <a:defRPr/>
            </a:pPr>
            <a:fld id="{45B77A7D-ABC4-4446-B7A3-A459375F744C}" type="slidenum">
              <a:rPr lang="en-US" altLang="en-US" smtClean="0"/>
              <a:pPr>
                <a:defRPr/>
              </a:pPr>
              <a:t>52</a:t>
            </a:fld>
            <a:endParaRPr lang="en-US" altLang="en-US"/>
          </a:p>
        </p:txBody>
      </p:sp>
      <p:sp>
        <p:nvSpPr>
          <p:cNvPr id="5"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Cylinders and valves</a:t>
            </a:r>
          </a:p>
        </p:txBody>
      </p:sp>
      <p:pic>
        <p:nvPicPr>
          <p:cNvPr id="6" name="Picture 5" descr="80Suedafrika_2012-03-28_5702.jpg"/>
          <p:cNvPicPr>
            <a:picLocks noChangeAspect="1"/>
          </p:cNvPicPr>
          <p:nvPr/>
        </p:nvPicPr>
        <p:blipFill>
          <a:blip r:embed="rId2" cstate="print"/>
          <a:stretch>
            <a:fillRect/>
          </a:stretch>
        </p:blipFill>
        <p:spPr>
          <a:xfrm>
            <a:off x="1640810" y="1891553"/>
            <a:ext cx="5853684" cy="3907334"/>
          </a:xfrm>
          <a:prstGeom prst="rect">
            <a:avLst/>
          </a:prstGeom>
        </p:spPr>
      </p:pic>
      <p:sp>
        <p:nvSpPr>
          <p:cNvPr id="7" name="TextBox 6"/>
          <p:cNvSpPr txBox="1"/>
          <p:nvPr/>
        </p:nvSpPr>
        <p:spPr>
          <a:xfrm>
            <a:off x="708212" y="5844988"/>
            <a:ext cx="7781365" cy="369332"/>
          </a:xfrm>
          <a:prstGeom prst="rect">
            <a:avLst/>
          </a:prstGeom>
          <a:noFill/>
        </p:spPr>
        <p:txBody>
          <a:bodyPr wrap="square" rtlCol="0">
            <a:spAutoFit/>
          </a:bodyPr>
          <a:lstStyle/>
          <a:p>
            <a:pPr algn="ctr"/>
            <a:r>
              <a:rPr lang="en-GB" sz="1800" b="0" i="0" dirty="0">
                <a:solidFill>
                  <a:srgbClr val="336600"/>
                </a:solidFill>
              </a:rPr>
              <a:t>South African 15E class similar in size and built in 1934/5 with Lentz valves</a:t>
            </a:r>
          </a:p>
        </p:txBody>
      </p:sp>
    </p:spTree>
    <p:extLst>
      <p:ext uri="{BB962C8B-B14F-4D97-AF65-F5344CB8AC3E}">
        <p14:creationId xmlns:p14="http://schemas.microsoft.com/office/powerpoint/2010/main" xmlns="" val="1133298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63" y="1351526"/>
            <a:ext cx="8426637" cy="376237"/>
          </a:xfrm>
        </p:spPr>
        <p:txBody>
          <a:bodyPr/>
          <a:lstStyle/>
          <a:p>
            <a:r>
              <a:rPr lang="en-GB" dirty="0"/>
              <a:t>Copies obtained of 15E valve gear</a:t>
            </a:r>
          </a:p>
        </p:txBody>
      </p:sp>
      <p:sp>
        <p:nvSpPr>
          <p:cNvPr id="4" name="Slide Number Placeholder 3"/>
          <p:cNvSpPr>
            <a:spLocks noGrp="1"/>
          </p:cNvSpPr>
          <p:nvPr>
            <p:ph type="sldNum" sz="quarter" idx="11"/>
          </p:nvPr>
        </p:nvSpPr>
        <p:spPr/>
        <p:txBody>
          <a:bodyPr/>
          <a:lstStyle/>
          <a:p>
            <a:pPr>
              <a:defRPr/>
            </a:pPr>
            <a:fld id="{45B77A7D-ABC4-4446-B7A3-A459375F744C}" type="slidenum">
              <a:rPr lang="en-US" altLang="en-US" smtClean="0"/>
              <a:pPr>
                <a:defRPr/>
              </a:pPr>
              <a:t>53</a:t>
            </a:fld>
            <a:endParaRPr lang="en-US" altLang="en-US"/>
          </a:p>
        </p:txBody>
      </p:sp>
      <p:sp>
        <p:nvSpPr>
          <p:cNvPr id="5"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Cylinders and valves</a:t>
            </a:r>
          </a:p>
        </p:txBody>
      </p:sp>
      <p:graphicFrame>
        <p:nvGraphicFramePr>
          <p:cNvPr id="1027" name="Object 3"/>
          <p:cNvGraphicFramePr>
            <a:graphicFrameLocks noChangeAspect="1"/>
          </p:cNvGraphicFramePr>
          <p:nvPr/>
        </p:nvGraphicFramePr>
        <p:xfrm>
          <a:off x="1172696" y="1793502"/>
          <a:ext cx="6886575" cy="4748836"/>
        </p:xfrm>
        <a:graphic>
          <a:graphicData uri="http://schemas.openxmlformats.org/presentationml/2006/ole">
            <p:oleObj spid="_x0000_s1039" name="Acrobat Document" r:id="rId3" imgW="17174520" imgH="11849040" progId="AcroExch.Document.7">
              <p:embed/>
            </p:oleObj>
          </a:graphicData>
        </a:graphic>
      </p:graphicFrame>
    </p:spTree>
    <p:extLst>
      <p:ext uri="{BB962C8B-B14F-4D97-AF65-F5344CB8AC3E}">
        <p14:creationId xmlns:p14="http://schemas.microsoft.com/office/powerpoint/2010/main" xmlns="" val="1974413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620" y="1345935"/>
            <a:ext cx="8426637" cy="376237"/>
          </a:xfrm>
        </p:spPr>
        <p:txBody>
          <a:bodyPr/>
          <a:lstStyle/>
          <a:p>
            <a:r>
              <a:rPr lang="en-GB" dirty="0"/>
              <a:t>Franklin development of Lentz gear with infinitely variable cams</a:t>
            </a:r>
          </a:p>
        </p:txBody>
      </p:sp>
      <p:sp>
        <p:nvSpPr>
          <p:cNvPr id="4" name="Slide Number Placeholder 3"/>
          <p:cNvSpPr>
            <a:spLocks noGrp="1"/>
          </p:cNvSpPr>
          <p:nvPr>
            <p:ph type="sldNum" sz="quarter" idx="11"/>
          </p:nvPr>
        </p:nvSpPr>
        <p:spPr/>
        <p:txBody>
          <a:bodyPr/>
          <a:lstStyle/>
          <a:p>
            <a:pPr>
              <a:defRPr/>
            </a:pPr>
            <a:fld id="{45B77A7D-ABC4-4446-B7A3-A459375F744C}" type="slidenum">
              <a:rPr lang="en-US" altLang="en-US" smtClean="0"/>
              <a:pPr>
                <a:defRPr/>
              </a:pPr>
              <a:t>54</a:t>
            </a:fld>
            <a:endParaRPr lang="en-US" altLang="en-US"/>
          </a:p>
        </p:txBody>
      </p:sp>
      <p:sp>
        <p:nvSpPr>
          <p:cNvPr id="5"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Cylinders and valves</a:t>
            </a:r>
          </a:p>
        </p:txBody>
      </p:sp>
      <p:pic>
        <p:nvPicPr>
          <p:cNvPr id="6" name="Picture 5" descr="Santa Fe 3752.jpeg"/>
          <p:cNvPicPr>
            <a:picLocks noChangeAspect="1"/>
          </p:cNvPicPr>
          <p:nvPr/>
        </p:nvPicPr>
        <p:blipFill>
          <a:blip r:embed="rId2" cstate="print"/>
          <a:stretch>
            <a:fillRect/>
          </a:stretch>
        </p:blipFill>
        <p:spPr>
          <a:xfrm>
            <a:off x="555812" y="1823469"/>
            <a:ext cx="8122255" cy="4675943"/>
          </a:xfrm>
          <a:prstGeom prst="rect">
            <a:avLst/>
          </a:prstGeom>
        </p:spPr>
      </p:pic>
    </p:spTree>
    <p:extLst>
      <p:ext uri="{BB962C8B-B14F-4D97-AF65-F5344CB8AC3E}">
        <p14:creationId xmlns:p14="http://schemas.microsoft.com/office/powerpoint/2010/main" xmlns="" val="2845518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367568"/>
            <a:ext cx="8426637" cy="376237"/>
          </a:xfrm>
        </p:spPr>
        <p:txBody>
          <a:bodyPr/>
          <a:lstStyle/>
          <a:p>
            <a:r>
              <a:rPr lang="en-GB" dirty="0"/>
              <a:t>Franklin drawings lent by Charles Smith</a:t>
            </a:r>
          </a:p>
        </p:txBody>
      </p:sp>
      <p:sp>
        <p:nvSpPr>
          <p:cNvPr id="4" name="Slide Number Placeholder 3"/>
          <p:cNvSpPr>
            <a:spLocks noGrp="1"/>
          </p:cNvSpPr>
          <p:nvPr>
            <p:ph type="sldNum" sz="quarter" idx="11"/>
          </p:nvPr>
        </p:nvSpPr>
        <p:spPr/>
        <p:txBody>
          <a:bodyPr/>
          <a:lstStyle/>
          <a:p>
            <a:pPr>
              <a:defRPr/>
            </a:pPr>
            <a:fld id="{45B77A7D-ABC4-4446-B7A3-A459375F744C}" type="slidenum">
              <a:rPr lang="en-US" altLang="en-US" smtClean="0"/>
              <a:pPr>
                <a:defRPr/>
              </a:pPr>
              <a:t>55</a:t>
            </a:fld>
            <a:endParaRPr lang="en-US" altLang="en-US"/>
          </a:p>
        </p:txBody>
      </p:sp>
      <p:sp>
        <p:nvSpPr>
          <p:cNvPr id="5"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Cylinders and valves</a:t>
            </a:r>
          </a:p>
        </p:txBody>
      </p:sp>
      <p:pic>
        <p:nvPicPr>
          <p:cNvPr id="7" name="Picture 6" descr="David Elliott studies loco 3752 drawing 27-1-15.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104900" y="1828800"/>
            <a:ext cx="6862763" cy="4575175"/>
          </a:xfrm>
          <a:prstGeom prst="rect">
            <a:avLst/>
          </a:prstGeom>
        </p:spPr>
      </p:pic>
    </p:spTree>
    <p:extLst>
      <p:ext uri="{BB962C8B-B14F-4D97-AF65-F5344CB8AC3E}">
        <p14:creationId xmlns:p14="http://schemas.microsoft.com/office/powerpoint/2010/main" xmlns="" val="30136535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56" y="1335088"/>
            <a:ext cx="8426637" cy="376237"/>
          </a:xfrm>
        </p:spPr>
        <p:txBody>
          <a:bodyPr/>
          <a:lstStyle/>
          <a:p>
            <a:r>
              <a:rPr lang="en-GB" dirty="0"/>
              <a:t>Wheels, axles and bearings</a:t>
            </a:r>
          </a:p>
        </p:txBody>
      </p:sp>
      <p:sp>
        <p:nvSpPr>
          <p:cNvPr id="4" name="Slide Number Placeholder 3"/>
          <p:cNvSpPr>
            <a:spLocks noGrp="1"/>
          </p:cNvSpPr>
          <p:nvPr>
            <p:ph type="sldNum" sz="quarter" idx="11"/>
          </p:nvPr>
        </p:nvSpPr>
        <p:spPr/>
        <p:txBody>
          <a:bodyPr/>
          <a:lstStyle/>
          <a:p>
            <a:pPr>
              <a:defRPr/>
            </a:pPr>
            <a:fld id="{45B77A7D-ABC4-4446-B7A3-A459375F744C}" type="slidenum">
              <a:rPr lang="en-US" altLang="en-US" smtClean="0"/>
              <a:pPr>
                <a:defRPr/>
              </a:pPr>
              <a:t>56</a:t>
            </a:fld>
            <a:endParaRPr lang="en-US" altLang="en-US"/>
          </a:p>
        </p:txBody>
      </p:sp>
      <p:sp>
        <p:nvSpPr>
          <p:cNvPr id="5"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err="1">
                <a:solidFill>
                  <a:srgbClr val="336600"/>
                </a:solidFill>
                <a:latin typeface="Tahoma" pitchFamily="34" charset="0"/>
              </a:rPr>
              <a:t>Wheelsets</a:t>
            </a:r>
            <a:endParaRPr lang="en-GB" altLang="en-US" sz="1800" i="0" dirty="0">
              <a:solidFill>
                <a:srgbClr val="336600"/>
              </a:solidFill>
              <a:latin typeface="Tahoma" pitchFamily="34" charset="0"/>
            </a:endParaRPr>
          </a:p>
        </p:txBody>
      </p:sp>
      <p:sp>
        <p:nvSpPr>
          <p:cNvPr id="7" name="Rectangle 6"/>
          <p:cNvSpPr txBox="1">
            <a:spLocks noChangeArrowheads="1"/>
          </p:cNvSpPr>
          <p:nvPr/>
        </p:nvSpPr>
        <p:spPr bwMode="auto">
          <a:xfrm>
            <a:off x="387350" y="2006600"/>
            <a:ext cx="8401050" cy="4575175"/>
          </a:xfrm>
          <a:prstGeom prst="rect">
            <a:avLst/>
          </a:prstGeom>
          <a:noFill/>
          <a:ln>
            <a:noFill/>
          </a:ln>
          <a:extLst/>
        </p:spPr>
        <p:txBody>
          <a:bodyPr lIns="0" tIns="0" rIns="0" bIns="0"/>
          <a:lstStyle/>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All wheel castings completed for engine and tender</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Roller bearings for engine and tender delivered (mostly!)</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Tyres delivered</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Axles due for delivery imminently </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Axle and cannon boxes in process of machining</a:t>
            </a:r>
          </a:p>
          <a:p>
            <a:pPr marL="174625" indent="-174625">
              <a:lnSpc>
                <a:spcPct val="110000"/>
              </a:lnSpc>
              <a:defRPr/>
            </a:pPr>
            <a:endParaRPr lang="en-GB" sz="2400" b="0" i="0" kern="0" dirty="0">
              <a:solidFill>
                <a:srgbClr val="336600"/>
              </a:solidFill>
              <a:latin typeface="+mn-lt"/>
              <a:ea typeface="ＭＳ Ｐゴシック" charset="0"/>
              <a:cs typeface="ＭＳ Ｐゴシック" charset="0"/>
            </a:endParaRPr>
          </a:p>
          <a:p>
            <a:pPr marL="174625" indent="-174625">
              <a:lnSpc>
                <a:spcPct val="110000"/>
              </a:lnSpc>
              <a:buFontTx/>
              <a:buChar char="•"/>
              <a:defRPr/>
            </a:pPr>
            <a:endParaRPr lang="en-GB" sz="2400" b="0" kern="0" dirty="0">
              <a:solidFill>
                <a:srgbClr val="336600"/>
              </a:solidFill>
              <a:latin typeface="+mn-lt"/>
              <a:ea typeface="ＭＳ Ｐゴシック" charset="0"/>
              <a:cs typeface="ＭＳ Ｐゴシック" charset="0"/>
            </a:endParaRPr>
          </a:p>
        </p:txBody>
      </p:sp>
    </p:spTree>
    <p:extLst>
      <p:ext uri="{BB962C8B-B14F-4D97-AF65-F5344CB8AC3E}">
        <p14:creationId xmlns:p14="http://schemas.microsoft.com/office/powerpoint/2010/main" xmlns="" val="3978026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58775" y="1322844"/>
            <a:ext cx="8091488" cy="376238"/>
          </a:xfrm>
        </p:spPr>
        <p:txBody>
          <a:bodyPr/>
          <a:lstStyle/>
          <a:p>
            <a:r>
              <a:rPr lang="en-GB" altLang="en-US" dirty="0"/>
              <a:t>From 3D model to casting</a:t>
            </a:r>
          </a:p>
        </p:txBody>
      </p:sp>
      <p:sp>
        <p:nvSpPr>
          <p:cNvPr id="53251" name="Slide Number Placeholder 3"/>
          <p:cNvSpPr>
            <a:spLocks noGrp="1"/>
          </p:cNvSpPr>
          <p:nvPr>
            <p:ph type="sldNum" sz="quarter" idx="11"/>
          </p:nvPr>
        </p:nvSpPr>
        <p:spPr>
          <a:noFill/>
          <a:ln>
            <a:miter lim="800000"/>
            <a:headEnd/>
            <a:tailEnd/>
          </a:ln>
        </p:spPr>
        <p:txBody>
          <a:bodyPr/>
          <a:lstStyle/>
          <a:p>
            <a:fld id="{FDFA937A-DAE0-4ABF-9D0B-3E54E13DC133}" type="slidenum">
              <a:rPr lang="en-US" altLang="en-US" smtClean="0">
                <a:latin typeface="Arial" charset="0"/>
                <a:ea typeface="MS PGothic" pitchFamily="34" charset="-128"/>
              </a:rPr>
              <a:pPr/>
              <a:t>57</a:t>
            </a:fld>
            <a:endParaRPr lang="en-US" altLang="en-US">
              <a:latin typeface="Arial" charset="0"/>
              <a:ea typeface="MS PGothic" pitchFamily="34" charset="-128"/>
            </a:endParaRPr>
          </a:p>
        </p:txBody>
      </p:sp>
      <p:sp>
        <p:nvSpPr>
          <p:cNvPr id="53252"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Wheels</a:t>
            </a:r>
          </a:p>
        </p:txBody>
      </p:sp>
      <p:pic>
        <p:nvPicPr>
          <p:cNvPr id="9" name="Picture 8" descr="Wheel pattern front at WCCP 24-6-14.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599764" y="3971363"/>
            <a:ext cx="3388660" cy="2541495"/>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91069" y="1943699"/>
            <a:ext cx="2812107" cy="2641021"/>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124241" y="1943700"/>
            <a:ext cx="3811922" cy="2144206"/>
          </a:xfrm>
          <a:prstGeom prst="rect">
            <a:avLst/>
          </a:prstGeom>
        </p:spPr>
      </p:pic>
    </p:spTree>
    <p:extLst>
      <p:ext uri="{BB962C8B-B14F-4D97-AF65-F5344CB8AC3E}">
        <p14:creationId xmlns:p14="http://schemas.microsoft.com/office/powerpoint/2010/main" xmlns="" val="10257250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7269BA5-8A32-4348-A5DA-05A26B4DA1BF}" type="slidenum">
              <a:rPr lang="en-US" altLang="en-US" smtClean="0"/>
              <a:pPr>
                <a:defRPr/>
              </a:pPr>
              <a:t>58</a:t>
            </a:fld>
            <a:endParaRPr lang="en-US" altLang="en-US"/>
          </a:p>
        </p:txBody>
      </p:sp>
      <p:sp>
        <p:nvSpPr>
          <p:cNvPr id="7" name="Title 6"/>
          <p:cNvSpPr>
            <a:spLocks noGrp="1"/>
          </p:cNvSpPr>
          <p:nvPr>
            <p:ph type="title"/>
          </p:nvPr>
        </p:nvSpPr>
        <p:spPr>
          <a:xfrm>
            <a:off x="382839" y="1366837"/>
            <a:ext cx="8091488" cy="376238"/>
          </a:xfrm>
        </p:spPr>
        <p:txBody>
          <a:bodyPr/>
          <a:lstStyle/>
          <a:p>
            <a:r>
              <a:rPr lang="en-GB" dirty="0"/>
              <a:t>Axle and cannon box castings</a:t>
            </a:r>
          </a:p>
        </p:txBody>
      </p:sp>
      <p:sp>
        <p:nvSpPr>
          <p:cNvPr id="6"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Wheels</a:t>
            </a:r>
          </a:p>
        </p:txBody>
      </p:sp>
      <p:pic>
        <p:nvPicPr>
          <p:cNvPr id="8" name="Picture 7" descr="(5) Axle and cannonbox castings 28-9-15.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981325" y="1743075"/>
            <a:ext cx="3095625" cy="4643438"/>
          </a:xfrm>
          <a:prstGeom prst="rect">
            <a:avLst/>
          </a:prstGeom>
        </p:spPr>
      </p:pic>
    </p:spTree>
    <p:extLst>
      <p:ext uri="{BB962C8B-B14F-4D97-AF65-F5344CB8AC3E}">
        <p14:creationId xmlns:p14="http://schemas.microsoft.com/office/powerpoint/2010/main" xmlns="" val="29290407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7269BA5-8A32-4348-A5DA-05A26B4DA1BF}" type="slidenum">
              <a:rPr lang="en-US" altLang="en-US" smtClean="0"/>
              <a:pPr>
                <a:defRPr/>
              </a:pPr>
              <a:t>59</a:t>
            </a:fld>
            <a:endParaRPr lang="en-US" altLang="en-US"/>
          </a:p>
        </p:txBody>
      </p:sp>
      <p:sp>
        <p:nvSpPr>
          <p:cNvPr id="7" name="Title 6"/>
          <p:cNvSpPr>
            <a:spLocks noGrp="1"/>
          </p:cNvSpPr>
          <p:nvPr>
            <p:ph type="title"/>
          </p:nvPr>
        </p:nvSpPr>
        <p:spPr>
          <a:xfrm>
            <a:off x="358776" y="1342514"/>
            <a:ext cx="8091488" cy="376238"/>
          </a:xfrm>
        </p:spPr>
        <p:txBody>
          <a:bodyPr/>
          <a:lstStyle/>
          <a:p>
            <a:r>
              <a:rPr lang="en-GB" dirty="0"/>
              <a:t>Axles</a:t>
            </a:r>
          </a:p>
        </p:txBody>
      </p:sp>
      <p:sp>
        <p:nvSpPr>
          <p:cNvPr id="6"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Wheels</a:t>
            </a: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358776" y="1973362"/>
            <a:ext cx="5266170" cy="2071092"/>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898613" y="1945838"/>
            <a:ext cx="2813587" cy="4197232"/>
          </a:xfrm>
          <a:prstGeom prst="rect">
            <a:avLst/>
          </a:prstGeom>
        </p:spPr>
      </p:pic>
      <p:sp>
        <p:nvSpPr>
          <p:cNvPr id="9" name="Rectangle 6"/>
          <p:cNvSpPr txBox="1">
            <a:spLocks noChangeArrowheads="1"/>
          </p:cNvSpPr>
          <p:nvPr/>
        </p:nvSpPr>
        <p:spPr bwMode="auto">
          <a:xfrm>
            <a:off x="746703" y="4044454"/>
            <a:ext cx="4490316" cy="426649"/>
          </a:xfrm>
          <a:prstGeom prst="rect">
            <a:avLst/>
          </a:prstGeom>
          <a:noFill/>
          <a:ln>
            <a:noFill/>
          </a:ln>
          <a:extLst/>
        </p:spPr>
        <p:txBody>
          <a:bodyPr lIns="0" tIns="0" rIns="0" bIns="0"/>
          <a:lstStyle/>
          <a:p>
            <a:pPr marL="174625" indent="-174625">
              <a:lnSpc>
                <a:spcPct val="110000"/>
              </a:lnSpc>
              <a:defRPr/>
            </a:pPr>
            <a:r>
              <a:rPr lang="en-GB" sz="2400" b="0" i="0" kern="0" dirty="0">
                <a:solidFill>
                  <a:srgbClr val="336600"/>
                </a:solidFill>
                <a:latin typeface="+mn-lt"/>
                <a:ea typeface="ＭＳ Ｐゴシック" charset="0"/>
                <a:cs typeface="ＭＳ Ｐゴシック" charset="0"/>
              </a:rPr>
              <a:t>	Pony truck and </a:t>
            </a:r>
            <a:r>
              <a:rPr lang="en-GB" sz="2400" b="0" i="0" kern="0" dirty="0" err="1">
                <a:solidFill>
                  <a:srgbClr val="336600"/>
                </a:solidFill>
                <a:latin typeface="+mn-lt"/>
                <a:ea typeface="ＭＳ Ｐゴシック" charset="0"/>
                <a:cs typeface="ＭＳ Ｐゴシック" charset="0"/>
              </a:rPr>
              <a:t>cartazzi</a:t>
            </a:r>
            <a:r>
              <a:rPr lang="en-GB" sz="2400" b="0" i="0" kern="0" dirty="0">
                <a:solidFill>
                  <a:srgbClr val="336600"/>
                </a:solidFill>
                <a:latin typeface="+mn-lt"/>
                <a:ea typeface="ＭＳ Ｐゴシック" charset="0"/>
                <a:cs typeface="ＭＳ Ｐゴシック" charset="0"/>
              </a:rPr>
              <a:t> axles</a:t>
            </a:r>
          </a:p>
        </p:txBody>
      </p:sp>
      <p:sp>
        <p:nvSpPr>
          <p:cNvPr id="10" name="Rectangle 6"/>
          <p:cNvSpPr txBox="1">
            <a:spLocks noChangeArrowheads="1"/>
          </p:cNvSpPr>
          <p:nvPr/>
        </p:nvSpPr>
        <p:spPr bwMode="auto">
          <a:xfrm>
            <a:off x="6084312" y="6087680"/>
            <a:ext cx="2365952" cy="426649"/>
          </a:xfrm>
          <a:prstGeom prst="rect">
            <a:avLst/>
          </a:prstGeom>
          <a:noFill/>
          <a:ln>
            <a:noFill/>
          </a:ln>
          <a:extLst/>
        </p:spPr>
        <p:txBody>
          <a:bodyPr lIns="0" tIns="0" rIns="0" bIns="0"/>
          <a:lstStyle/>
          <a:p>
            <a:pPr marL="174625" indent="-174625">
              <a:lnSpc>
                <a:spcPct val="110000"/>
              </a:lnSpc>
              <a:defRPr/>
            </a:pPr>
            <a:r>
              <a:rPr lang="en-GB" sz="2400" b="0" i="0" kern="0" dirty="0">
                <a:solidFill>
                  <a:srgbClr val="336600"/>
                </a:solidFill>
                <a:latin typeface="+mn-lt"/>
                <a:ea typeface="ＭＳ Ｐゴシック" charset="0"/>
                <a:cs typeface="ＭＳ Ｐゴシック" charset="0"/>
              </a:rPr>
              <a:t>	Crank axle web</a:t>
            </a:r>
          </a:p>
        </p:txBody>
      </p:sp>
    </p:spTree>
    <p:extLst>
      <p:ext uri="{BB962C8B-B14F-4D97-AF65-F5344CB8AC3E}">
        <p14:creationId xmlns:p14="http://schemas.microsoft.com/office/powerpoint/2010/main" xmlns="" val="38585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5"/>
          <p:cNvSpPr>
            <a:spLocks noGrp="1" noChangeArrowheads="1"/>
          </p:cNvSpPr>
          <p:nvPr>
            <p:ph type="title"/>
          </p:nvPr>
        </p:nvSpPr>
        <p:spPr>
          <a:xfrm>
            <a:off x="358775" y="1338486"/>
            <a:ext cx="8091488" cy="376238"/>
          </a:xfrm>
        </p:spPr>
        <p:txBody>
          <a:bodyPr/>
          <a:lstStyle/>
          <a:p>
            <a:pPr eaLnBrk="1" hangingPunct="1"/>
            <a:r>
              <a:rPr lang="en-GB" altLang="en-US" dirty="0"/>
              <a:t>Ignominious end</a:t>
            </a:r>
          </a:p>
        </p:txBody>
      </p:sp>
      <p:sp>
        <p:nvSpPr>
          <p:cNvPr id="6" name="Content Placeholder 2"/>
          <p:cNvSpPr>
            <a:spLocks noGrp="1"/>
          </p:cNvSpPr>
          <p:nvPr>
            <p:ph idx="1"/>
          </p:nvPr>
        </p:nvSpPr>
        <p:spPr>
          <a:xfrm>
            <a:off x="358775" y="1820863"/>
            <a:ext cx="3479129" cy="3523870"/>
          </a:xfrm>
        </p:spPr>
        <p:txBody>
          <a:bodyPr/>
          <a:lstStyle/>
          <a:p>
            <a:pPr lvl="1"/>
            <a:r>
              <a:rPr lang="en-GB" altLang="en-US" sz="2200" dirty="0"/>
              <a:t>Not an outstanding success in service. </a:t>
            </a:r>
          </a:p>
          <a:p>
            <a:pPr lvl="1"/>
            <a:r>
              <a:rPr lang="en-GB" altLang="en-US" sz="2200" dirty="0"/>
              <a:t>Poor utilisation</a:t>
            </a:r>
          </a:p>
          <a:p>
            <a:pPr lvl="1"/>
            <a:r>
              <a:rPr lang="en-GB" altLang="en-US" sz="2200" dirty="0"/>
              <a:t>Reputation for track spread and derailment</a:t>
            </a:r>
          </a:p>
          <a:p>
            <a:pPr lvl="1"/>
            <a:r>
              <a:rPr lang="en-GB" altLang="en-US" sz="2200" dirty="0" err="1"/>
              <a:t>Gresley’s</a:t>
            </a:r>
            <a:r>
              <a:rPr lang="en-GB" altLang="en-US" sz="2200" dirty="0"/>
              <a:t> death and war time exigencies sealed their fate </a:t>
            </a:r>
          </a:p>
        </p:txBody>
      </p:sp>
      <p:sp>
        <p:nvSpPr>
          <p:cNvPr id="39938" name="Slide Number Placeholder 4"/>
          <p:cNvSpPr>
            <a:spLocks noGrp="1"/>
          </p:cNvSpPr>
          <p:nvPr>
            <p:ph type="sldNum" sz="quarter" idx="1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Aft>
                <a:spcPct val="25000"/>
              </a:spcAft>
              <a:buChar char="•"/>
              <a:defRPr sz="2000">
                <a:solidFill>
                  <a:schemeClr val="hlink"/>
                </a:solidFill>
                <a:latin typeface="Arial" panose="020B0604020202020204" pitchFamily="34" charset="0"/>
                <a:ea typeface="ＭＳ Ｐゴシック" panose="020B0600070205080204" pitchFamily="34" charset="-128"/>
              </a:defRPr>
            </a:lvl1pPr>
            <a:lvl2pPr marL="742950" indent="-285750">
              <a:spcAft>
                <a:spcPct val="25000"/>
              </a:spcAft>
              <a:buChar char="•"/>
              <a:defRPr sz="2400">
                <a:solidFill>
                  <a:schemeClr val="hlink"/>
                </a:solidFill>
                <a:latin typeface="Arial" panose="020B0604020202020204" pitchFamily="34" charset="0"/>
                <a:ea typeface="ＭＳ Ｐゴシック" panose="020B0600070205080204" pitchFamily="34" charset="-128"/>
              </a:defRPr>
            </a:lvl2pPr>
            <a:lvl3pPr marL="1143000" indent="-228600">
              <a:spcAft>
                <a:spcPct val="25000"/>
              </a:spcAft>
              <a:buChar char="–"/>
              <a:defRPr sz="2400">
                <a:solidFill>
                  <a:schemeClr val="hlink"/>
                </a:solidFill>
                <a:latin typeface="Arial" panose="020B0604020202020204" pitchFamily="34" charset="0"/>
                <a:ea typeface="ＭＳ Ｐゴシック" panose="020B0600070205080204" pitchFamily="34" charset="-128"/>
              </a:defRPr>
            </a:lvl3pPr>
            <a:lvl4pPr marL="1600200" indent="-228600">
              <a:spcAft>
                <a:spcPct val="25000"/>
              </a:spcAft>
              <a:buChar char="•"/>
              <a:defRPr sz="1600">
                <a:solidFill>
                  <a:schemeClr val="hlink"/>
                </a:solidFill>
                <a:latin typeface="Arial" panose="020B0604020202020204" pitchFamily="34" charset="0"/>
                <a:ea typeface="ＭＳ Ｐゴシック" panose="020B0600070205080204" pitchFamily="34" charset="-128"/>
              </a:defRPr>
            </a:lvl4pPr>
            <a:lvl5pPr marL="2057400" indent="-228600">
              <a:spcAft>
                <a:spcPct val="25000"/>
              </a:spcAft>
              <a:buChar char="–"/>
              <a:defRPr sz="1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9pPr>
          </a:lstStyle>
          <a:p>
            <a:pPr>
              <a:spcAft>
                <a:spcPct val="0"/>
              </a:spcAft>
              <a:buFontTx/>
              <a:buNone/>
            </a:pPr>
            <a:fld id="{367E6A56-BE75-432D-A55A-450A7B8B0FFF}" type="slidenum">
              <a:rPr lang="en-US" altLang="en-GB" sz="800"/>
              <a:pPr>
                <a:spcAft>
                  <a:spcPct val="0"/>
                </a:spcAft>
                <a:buFontTx/>
                <a:buNone/>
              </a:pPr>
              <a:t>6</a:t>
            </a:fld>
            <a:endParaRPr lang="en-US" altLang="en-GB" sz="800"/>
          </a:p>
        </p:txBody>
      </p:sp>
      <p:sp>
        <p:nvSpPr>
          <p:cNvPr id="39940" name="Rectangle 7"/>
          <p:cNvSpPr>
            <a:spLocks noChangeArrowheads="1"/>
          </p:cNvSpPr>
          <p:nvPr/>
        </p:nvSpPr>
        <p:spPr bwMode="auto">
          <a:xfrm>
            <a:off x="460375" y="434975"/>
            <a:ext cx="3633788" cy="30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lvl1pPr>
              <a:spcAft>
                <a:spcPct val="25000"/>
              </a:spcAft>
              <a:buChar char="•"/>
              <a:defRPr sz="2000">
                <a:solidFill>
                  <a:schemeClr val="hlink"/>
                </a:solidFill>
                <a:latin typeface="Arial" panose="020B0604020202020204" pitchFamily="34" charset="0"/>
                <a:ea typeface="ＭＳ Ｐゴシック" panose="020B0600070205080204" pitchFamily="34" charset="-128"/>
              </a:defRPr>
            </a:lvl1pPr>
            <a:lvl2pPr marL="742950" indent="-285750">
              <a:spcAft>
                <a:spcPct val="25000"/>
              </a:spcAft>
              <a:buChar char="•"/>
              <a:defRPr sz="2400">
                <a:solidFill>
                  <a:schemeClr val="hlink"/>
                </a:solidFill>
                <a:latin typeface="Arial" panose="020B0604020202020204" pitchFamily="34" charset="0"/>
                <a:ea typeface="ＭＳ Ｐゴシック" panose="020B0600070205080204" pitchFamily="34" charset="-128"/>
              </a:defRPr>
            </a:lvl2pPr>
            <a:lvl3pPr marL="1143000" indent="-228600">
              <a:spcAft>
                <a:spcPct val="25000"/>
              </a:spcAft>
              <a:buChar char="–"/>
              <a:defRPr sz="2400">
                <a:solidFill>
                  <a:schemeClr val="hlink"/>
                </a:solidFill>
                <a:latin typeface="Arial" panose="020B0604020202020204" pitchFamily="34" charset="0"/>
                <a:ea typeface="ＭＳ Ｐゴシック" panose="020B0600070205080204" pitchFamily="34" charset="-128"/>
              </a:defRPr>
            </a:lvl3pPr>
            <a:lvl4pPr marL="1600200" indent="-228600">
              <a:spcAft>
                <a:spcPct val="25000"/>
              </a:spcAft>
              <a:buChar char="•"/>
              <a:defRPr sz="1600">
                <a:solidFill>
                  <a:schemeClr val="hlink"/>
                </a:solidFill>
                <a:latin typeface="Arial" panose="020B0604020202020204" pitchFamily="34" charset="0"/>
                <a:ea typeface="ＭＳ Ｐゴシック" panose="020B0600070205080204" pitchFamily="34" charset="-128"/>
              </a:defRPr>
            </a:lvl4pPr>
            <a:lvl5pPr marL="2057400" indent="-228600">
              <a:spcAft>
                <a:spcPct val="25000"/>
              </a:spcAft>
              <a:buChar char="–"/>
              <a:defRPr sz="1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25000"/>
              </a:spcAft>
              <a:buChar char="–"/>
              <a:defRPr sz="1400">
                <a:solidFill>
                  <a:schemeClr val="hlink"/>
                </a:solidFill>
                <a:latin typeface="Arial" panose="020B0604020202020204" pitchFamily="34" charset="0"/>
                <a:ea typeface="ＭＳ Ｐゴシック" panose="020B0600070205080204" pitchFamily="34" charset="-128"/>
              </a:defRPr>
            </a:lvl9pPr>
          </a:lstStyle>
          <a:p>
            <a:pPr>
              <a:lnSpc>
                <a:spcPct val="90000"/>
              </a:lnSpc>
              <a:spcAft>
                <a:spcPct val="0"/>
              </a:spcAft>
              <a:buNone/>
            </a:pPr>
            <a:r>
              <a:rPr lang="en-GB" altLang="en-US" sz="1800" dirty="0">
                <a:solidFill>
                  <a:srgbClr val="336600"/>
                </a:solidFill>
                <a:latin typeface="Tahoma" pitchFamily="34" charset="0"/>
              </a:rPr>
              <a:t>The original P2s</a:t>
            </a:r>
          </a:p>
        </p:txBody>
      </p:sp>
      <p:pic>
        <p:nvPicPr>
          <p:cNvPr id="39941" name="Picture 2" descr="C:\Users\Mark\Dropbox\P2SLC\Marketing\Photographs\Nettleton, Chris\A2-2 60501.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087254" y="2094214"/>
            <a:ext cx="4802746" cy="2973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txBox="1">
            <a:spLocks/>
          </p:cNvSpPr>
          <p:nvPr/>
        </p:nvSpPr>
        <p:spPr bwMode="auto">
          <a:xfrm>
            <a:off x="1893195" y="5447528"/>
            <a:ext cx="6372895" cy="938012"/>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marL="174625" indent="-174625" algn="l" rtl="0" fontAlgn="base">
              <a:spcBef>
                <a:spcPct val="0"/>
              </a:spcBef>
              <a:spcAft>
                <a:spcPct val="25000"/>
              </a:spcAft>
              <a:buChar char="•"/>
              <a:defRPr sz="2000">
                <a:solidFill>
                  <a:schemeClr val="hlink"/>
                </a:solidFill>
                <a:latin typeface="+mn-lt"/>
                <a:ea typeface="+mn-ea"/>
                <a:cs typeface="+mn-cs"/>
              </a:defRPr>
            </a:lvl1pPr>
            <a:lvl2pPr marL="522288" indent="-168275" algn="l" rtl="0" fontAlgn="base">
              <a:spcBef>
                <a:spcPct val="0"/>
              </a:spcBef>
              <a:spcAft>
                <a:spcPct val="25000"/>
              </a:spcAft>
              <a:buChar char="•"/>
              <a:defRPr sz="2400">
                <a:solidFill>
                  <a:schemeClr val="hlink"/>
                </a:solidFill>
                <a:latin typeface="+mn-lt"/>
              </a:defRPr>
            </a:lvl2pPr>
            <a:lvl3pPr marL="873125" indent="-171450" algn="l" rtl="0" fontAlgn="base">
              <a:spcBef>
                <a:spcPct val="0"/>
              </a:spcBef>
              <a:spcAft>
                <a:spcPct val="25000"/>
              </a:spcAft>
              <a:buChar char="–"/>
              <a:defRPr>
                <a:solidFill>
                  <a:schemeClr val="hlink"/>
                </a:solidFill>
                <a:latin typeface="+mn-lt"/>
              </a:defRPr>
            </a:lvl3pPr>
            <a:lvl4pPr marL="1223963" indent="-171450" algn="l" rtl="0" fontAlgn="base">
              <a:spcBef>
                <a:spcPct val="0"/>
              </a:spcBef>
              <a:spcAft>
                <a:spcPct val="25000"/>
              </a:spcAft>
              <a:buChar char="•"/>
              <a:defRPr sz="1600">
                <a:solidFill>
                  <a:schemeClr val="hlink"/>
                </a:solidFill>
                <a:latin typeface="+mn-lt"/>
              </a:defRPr>
            </a:lvl4pPr>
            <a:lvl5pPr marL="1574800" indent="-171450" algn="l" rtl="0" fontAlgn="base">
              <a:spcBef>
                <a:spcPct val="0"/>
              </a:spcBef>
              <a:spcAft>
                <a:spcPct val="25000"/>
              </a:spcAft>
              <a:buChar char="–"/>
              <a:defRPr sz="1400">
                <a:solidFill>
                  <a:schemeClr val="hlink"/>
                </a:solidFill>
                <a:latin typeface="+mn-lt"/>
              </a:defRPr>
            </a:lvl5pPr>
            <a:lvl6pPr marL="2032000" indent="-171450" algn="l" rtl="0" fontAlgn="base">
              <a:spcBef>
                <a:spcPct val="0"/>
              </a:spcBef>
              <a:spcAft>
                <a:spcPct val="25000"/>
              </a:spcAft>
              <a:buChar char="–"/>
              <a:defRPr sz="1400">
                <a:solidFill>
                  <a:schemeClr val="hlink"/>
                </a:solidFill>
                <a:latin typeface="+mn-lt"/>
              </a:defRPr>
            </a:lvl6pPr>
            <a:lvl7pPr marL="2489200" indent="-171450" algn="l" rtl="0" fontAlgn="base">
              <a:spcBef>
                <a:spcPct val="0"/>
              </a:spcBef>
              <a:spcAft>
                <a:spcPct val="25000"/>
              </a:spcAft>
              <a:buChar char="–"/>
              <a:defRPr sz="1400">
                <a:solidFill>
                  <a:schemeClr val="hlink"/>
                </a:solidFill>
                <a:latin typeface="+mn-lt"/>
              </a:defRPr>
            </a:lvl7pPr>
            <a:lvl8pPr marL="2946400" indent="-171450" algn="l" rtl="0" fontAlgn="base">
              <a:spcBef>
                <a:spcPct val="0"/>
              </a:spcBef>
              <a:spcAft>
                <a:spcPct val="25000"/>
              </a:spcAft>
              <a:buChar char="–"/>
              <a:defRPr sz="1400">
                <a:solidFill>
                  <a:schemeClr val="hlink"/>
                </a:solidFill>
                <a:latin typeface="+mn-lt"/>
              </a:defRPr>
            </a:lvl8pPr>
            <a:lvl9pPr marL="3403600" indent="-171450" algn="l" rtl="0" fontAlgn="base">
              <a:spcBef>
                <a:spcPct val="0"/>
              </a:spcBef>
              <a:spcAft>
                <a:spcPct val="25000"/>
              </a:spcAft>
              <a:buChar char="–"/>
              <a:defRPr sz="1400">
                <a:solidFill>
                  <a:schemeClr val="hlink"/>
                </a:solidFill>
                <a:latin typeface="+mn-lt"/>
              </a:defRPr>
            </a:lvl9pPr>
          </a:lstStyle>
          <a:p>
            <a:pPr marL="354013" lvl="1" indent="0">
              <a:buNone/>
            </a:pPr>
            <a:r>
              <a:rPr lang="en-GB" altLang="en-US" sz="2200" b="0" i="1" kern="0" dirty="0"/>
              <a:t>By 1943, all had been rebuilt by Thompson (</a:t>
            </a:r>
            <a:r>
              <a:rPr lang="en-GB" altLang="en-US" sz="2200" b="0" i="1" kern="0" dirty="0" err="1"/>
              <a:t>Gresley’s</a:t>
            </a:r>
            <a:r>
              <a:rPr lang="en-GB" altLang="en-US" sz="2200" b="0" i="1" kern="0" dirty="0"/>
              <a:t> successor) into ungainly </a:t>
            </a:r>
            <a:r>
              <a:rPr lang="en-GB" altLang="en-US" sz="2200" b="0" i="1" kern="0" dirty="0" err="1"/>
              <a:t>pacifics</a:t>
            </a:r>
            <a:endParaRPr lang="en-GB" altLang="en-US" sz="2200" b="0" i="1" kern="0" dirty="0"/>
          </a:p>
        </p:txBody>
      </p:sp>
    </p:spTree>
    <p:extLst>
      <p:ext uri="{BB962C8B-B14F-4D97-AF65-F5344CB8AC3E}">
        <p14:creationId xmlns:p14="http://schemas.microsoft.com/office/powerpoint/2010/main" xmlns="" val="141970321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5"/>
          <p:cNvSpPr>
            <a:spLocks noGrp="1" noChangeArrowheads="1"/>
          </p:cNvSpPr>
          <p:nvPr>
            <p:ph type="title"/>
          </p:nvPr>
        </p:nvSpPr>
        <p:spPr>
          <a:xfrm>
            <a:off x="387350" y="1354723"/>
            <a:ext cx="8091488" cy="376238"/>
          </a:xfrm>
        </p:spPr>
        <p:txBody>
          <a:bodyPr/>
          <a:lstStyle/>
          <a:p>
            <a:pPr eaLnBrk="1" hangingPunct="1"/>
            <a:r>
              <a:rPr lang="en-GB" altLang="en-US" dirty="0"/>
              <a:t>Boiler design</a:t>
            </a:r>
          </a:p>
        </p:txBody>
      </p:sp>
      <p:sp>
        <p:nvSpPr>
          <p:cNvPr id="32770" name="Slide Number Placeholder 4"/>
          <p:cNvSpPr>
            <a:spLocks noGrp="1"/>
          </p:cNvSpPr>
          <p:nvPr>
            <p:ph type="sldNum" sz="quarter" idx="11"/>
          </p:nvPr>
        </p:nvSpPr>
        <p:spPr>
          <a:noFill/>
          <a:ln>
            <a:miter lim="800000"/>
            <a:headEnd/>
            <a:tailEnd/>
          </a:ln>
        </p:spPr>
        <p:txBody>
          <a:bodyPr/>
          <a:lstStyle/>
          <a:p>
            <a:fld id="{FC75A548-8DB7-42D5-BC70-1363325AE592}" type="slidenum">
              <a:rPr lang="en-US" altLang="en-GB" smtClean="0">
                <a:latin typeface="Arial" charset="0"/>
                <a:ea typeface="MS PGothic" pitchFamily="34" charset="-128"/>
              </a:rPr>
              <a:pPr/>
              <a:t>60</a:t>
            </a:fld>
            <a:endParaRPr lang="en-US" altLang="en-GB">
              <a:latin typeface="Arial" charset="0"/>
              <a:ea typeface="MS PGothic" pitchFamily="34" charset="-128"/>
            </a:endParaRPr>
          </a:p>
        </p:txBody>
      </p:sp>
      <p:sp>
        <p:nvSpPr>
          <p:cNvPr id="32772"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Boiler</a:t>
            </a:r>
          </a:p>
        </p:txBody>
      </p:sp>
      <p:sp>
        <p:nvSpPr>
          <p:cNvPr id="6" name="Rectangle 6"/>
          <p:cNvSpPr txBox="1">
            <a:spLocks noChangeArrowheads="1"/>
          </p:cNvSpPr>
          <p:nvPr/>
        </p:nvSpPr>
        <p:spPr bwMode="auto">
          <a:xfrm>
            <a:off x="387350" y="1992313"/>
            <a:ext cx="8697913" cy="4575175"/>
          </a:xfrm>
          <a:prstGeom prst="rect">
            <a:avLst/>
          </a:prstGeom>
          <a:noFill/>
          <a:ln>
            <a:noFill/>
          </a:ln>
          <a:extLst/>
        </p:spPr>
        <p:txBody>
          <a:bodyPr lIns="0" tIns="0" rIns="0" bIns="0"/>
          <a:lstStyle/>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Use of diagram 118A </a:t>
            </a:r>
            <a:r>
              <a:rPr lang="en-GB" sz="2400" b="0" kern="0" dirty="0">
                <a:solidFill>
                  <a:srgbClr val="336600"/>
                </a:solidFill>
                <a:latin typeface="+mn-lt"/>
                <a:ea typeface="ＭＳ Ｐゴシック" charset="0"/>
                <a:cs typeface="ＭＳ Ｐゴシック" charset="0"/>
              </a:rPr>
              <a:t>Tornado</a:t>
            </a:r>
            <a:r>
              <a:rPr lang="en-GB" sz="2400" b="0" i="0" kern="0" dirty="0">
                <a:solidFill>
                  <a:srgbClr val="336600"/>
                </a:solidFill>
                <a:latin typeface="+mn-lt"/>
                <a:ea typeface="ＭＳ Ｐゴシック" charset="0"/>
                <a:cs typeface="ＭＳ Ｐゴシック" charset="0"/>
              </a:rPr>
              <a:t> boiler with detailed modifications to improve overhaul life </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Interchangeable with </a:t>
            </a:r>
            <a:r>
              <a:rPr lang="en-GB" sz="2400" b="0" kern="0" dirty="0">
                <a:solidFill>
                  <a:srgbClr val="336600"/>
                </a:solidFill>
                <a:latin typeface="+mn-lt"/>
                <a:ea typeface="ＭＳ Ｐゴシック" charset="0"/>
                <a:cs typeface="ＭＳ Ｐゴシック" charset="0"/>
              </a:rPr>
              <a:t>Tornado</a:t>
            </a:r>
            <a:r>
              <a:rPr lang="en-GB" sz="2400" b="0" i="0" kern="0" dirty="0">
                <a:solidFill>
                  <a:srgbClr val="336600"/>
                </a:solidFill>
                <a:latin typeface="+mn-lt"/>
                <a:ea typeface="ＭＳ Ｐゴシック" charset="0"/>
                <a:cs typeface="ＭＳ Ｐゴシック" charset="0"/>
              </a:rPr>
              <a:t> boiler </a:t>
            </a:r>
          </a:p>
          <a:p>
            <a:pPr marL="174625" indent="-174625">
              <a:lnSpc>
                <a:spcPct val="110000"/>
              </a:lnSpc>
              <a:buFontTx/>
              <a:buChar char="•"/>
              <a:defRPr/>
            </a:pPr>
            <a:r>
              <a:rPr lang="en-GB" sz="2400" b="0" kern="0" dirty="0">
                <a:solidFill>
                  <a:srgbClr val="336600"/>
                </a:solidFill>
                <a:latin typeface="+mn-lt"/>
                <a:ea typeface="ＭＳ Ｐゴシック" charset="0"/>
                <a:cs typeface="ＭＳ Ｐゴシック" charset="0"/>
              </a:rPr>
              <a:t>Tornado</a:t>
            </a:r>
            <a:r>
              <a:rPr lang="en-GB" sz="2400" b="0" i="0" kern="0" dirty="0">
                <a:solidFill>
                  <a:srgbClr val="336600"/>
                </a:solidFill>
                <a:latin typeface="+mn-lt"/>
                <a:ea typeface="ＭＳ Ｐゴシック" charset="0"/>
                <a:cs typeface="ＭＳ Ｐゴシック" charset="0"/>
              </a:rPr>
              <a:t> boiler is 17in shorter than P2 boiler – smoke box will be extended within cladding</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250psi retained to improve economy and increase maximum power </a:t>
            </a:r>
          </a:p>
        </p:txBody>
      </p:sp>
    </p:spTree>
    <p:extLst>
      <p:ext uri="{BB962C8B-B14F-4D97-AF65-F5344CB8AC3E}">
        <p14:creationId xmlns:p14="http://schemas.microsoft.com/office/powerpoint/2010/main" xmlns="" val="339698187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7269BA5-8A32-4348-A5DA-05A26B4DA1BF}" type="slidenum">
              <a:rPr lang="en-US" altLang="en-US" smtClean="0"/>
              <a:pPr>
                <a:defRPr/>
              </a:pPr>
              <a:t>61</a:t>
            </a:fld>
            <a:endParaRPr lang="en-US" altLang="en-US"/>
          </a:p>
        </p:txBody>
      </p:sp>
      <p:sp>
        <p:nvSpPr>
          <p:cNvPr id="6" name="Title 5"/>
          <p:cNvSpPr>
            <a:spLocks noGrp="1"/>
          </p:cNvSpPr>
          <p:nvPr>
            <p:ph type="title"/>
          </p:nvPr>
        </p:nvSpPr>
        <p:spPr>
          <a:xfrm>
            <a:off x="380762" y="1357314"/>
            <a:ext cx="8091488" cy="376238"/>
          </a:xfrm>
        </p:spPr>
        <p:txBody>
          <a:bodyPr/>
          <a:lstStyle/>
          <a:p>
            <a:r>
              <a:rPr lang="en-GB" dirty="0"/>
              <a:t>Boiler life improvement - forged foundation ring corners</a:t>
            </a:r>
          </a:p>
        </p:txBody>
      </p:sp>
      <p:sp>
        <p:nvSpPr>
          <p:cNvPr id="7"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Boiler</a:t>
            </a:r>
          </a:p>
        </p:txBody>
      </p:sp>
      <p:pic>
        <p:nvPicPr>
          <p:cNvPr id="9" name="Picture 8" descr="Foundation ring existing.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380762" y="1967865"/>
            <a:ext cx="2301096" cy="3423285"/>
          </a:xfrm>
          <a:prstGeom prst="rect">
            <a:avLst/>
          </a:prstGeom>
        </p:spPr>
      </p:pic>
      <p:pic>
        <p:nvPicPr>
          <p:cNvPr id="10" name="Picture 9" descr="Foundation ring corner forging after machining.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956553" y="2061209"/>
            <a:ext cx="2739771" cy="4123287"/>
          </a:xfrm>
          <a:prstGeom prst="rect">
            <a:avLst/>
          </a:prstGeom>
        </p:spPr>
      </p:pic>
      <p:sp>
        <p:nvSpPr>
          <p:cNvPr id="12" name="Rectangle 6"/>
          <p:cNvSpPr txBox="1">
            <a:spLocks noChangeArrowheads="1"/>
          </p:cNvSpPr>
          <p:nvPr/>
        </p:nvSpPr>
        <p:spPr bwMode="auto">
          <a:xfrm>
            <a:off x="2581275" y="1962152"/>
            <a:ext cx="2876550" cy="1323974"/>
          </a:xfrm>
          <a:prstGeom prst="rect">
            <a:avLst/>
          </a:prstGeom>
          <a:noFill/>
          <a:ln>
            <a:noFill/>
          </a:ln>
          <a:extLst/>
        </p:spPr>
        <p:txBody>
          <a:bodyPr lIns="0" tIns="0" rIns="0" bIns="0"/>
          <a:lstStyle/>
          <a:p>
            <a:pPr marL="174625" indent="-174625">
              <a:lnSpc>
                <a:spcPct val="110000"/>
              </a:lnSpc>
              <a:defRPr/>
            </a:pPr>
            <a:r>
              <a:rPr lang="en-GB" sz="2400" b="0" i="0" kern="0" dirty="0">
                <a:solidFill>
                  <a:srgbClr val="336600"/>
                </a:solidFill>
                <a:latin typeface="+mn-lt"/>
                <a:ea typeface="ＭＳ Ｐゴシック" charset="0"/>
                <a:cs typeface="ＭＳ Ｐゴシック" charset="0"/>
              </a:rPr>
              <a:t>	     Original design machined from solid plate</a:t>
            </a:r>
          </a:p>
        </p:txBody>
      </p:sp>
      <p:sp>
        <p:nvSpPr>
          <p:cNvPr id="14" name="Left Arrow 13"/>
          <p:cNvSpPr/>
          <p:nvPr/>
        </p:nvSpPr>
        <p:spPr bwMode="auto">
          <a:xfrm flipV="1">
            <a:off x="2752725" y="2066923"/>
            <a:ext cx="304800" cy="161926"/>
          </a:xfrm>
          <a:prstGeom prst="leftArrow">
            <a:avLst/>
          </a:prstGeom>
          <a:solidFill>
            <a:srgbClr val="336600"/>
          </a:solidFill>
          <a:extLst>
            <a:ext uri="{91240B29-F687-4F45-9708-019B960494DF}">
              <a14:hiddenLine xmlns:a14="http://schemas.microsoft.com/office/drawing/2010/main" xmlns="" w="12700" cap="flat" cmpd="sng" algn="ctr">
                <a:solidFill>
                  <a:srgbClr val="000066"/>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None/>
              <a:tabLst/>
            </a:pPr>
            <a:endParaRPr kumimoji="0" lang="en-GB" sz="1400" b="1" i="1" u="none" strike="noStrike" cap="none" normalizeH="0" baseline="0">
              <a:ln>
                <a:noFill/>
              </a:ln>
              <a:solidFill>
                <a:srgbClr val="000066"/>
              </a:solidFill>
              <a:effectLst/>
              <a:latin typeface="Arial" charset="0"/>
            </a:endParaRPr>
          </a:p>
        </p:txBody>
      </p:sp>
      <p:sp>
        <p:nvSpPr>
          <p:cNvPr id="15" name="Right Arrow 14"/>
          <p:cNvSpPr/>
          <p:nvPr/>
        </p:nvSpPr>
        <p:spPr bwMode="auto">
          <a:xfrm>
            <a:off x="5467350" y="5886450"/>
            <a:ext cx="361950" cy="152400"/>
          </a:xfrm>
          <a:prstGeom prst="rightArrow">
            <a:avLst/>
          </a:prstGeom>
          <a:solidFill>
            <a:srgbClr val="336600"/>
          </a:solidFill>
          <a:extLst>
            <a:ext uri="{91240B29-F687-4F45-9708-019B960494DF}">
              <a14:hiddenLine xmlns:a14="http://schemas.microsoft.com/office/drawing/2010/main" xmlns="" w="12700" cap="flat" cmpd="sng" algn="ctr">
                <a:solidFill>
                  <a:srgbClr val="000066"/>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None/>
              <a:tabLst/>
            </a:pPr>
            <a:endParaRPr kumimoji="0" lang="en-GB" sz="1400" b="1" i="1" u="none" strike="noStrike" cap="none" normalizeH="0" baseline="0" dirty="0">
              <a:ln>
                <a:noFill/>
              </a:ln>
              <a:solidFill>
                <a:srgbClr val="336600"/>
              </a:solidFill>
              <a:effectLst/>
              <a:latin typeface="Arial" charset="0"/>
            </a:endParaRPr>
          </a:p>
        </p:txBody>
      </p:sp>
      <p:sp>
        <p:nvSpPr>
          <p:cNvPr id="16" name="Rectangle 6"/>
          <p:cNvSpPr txBox="1">
            <a:spLocks noChangeArrowheads="1"/>
          </p:cNvSpPr>
          <p:nvPr/>
        </p:nvSpPr>
        <p:spPr bwMode="auto">
          <a:xfrm>
            <a:off x="3019425" y="3743327"/>
            <a:ext cx="2876550" cy="2400298"/>
          </a:xfrm>
          <a:prstGeom prst="rect">
            <a:avLst/>
          </a:prstGeom>
          <a:noFill/>
          <a:ln>
            <a:noFill/>
          </a:ln>
          <a:extLst/>
        </p:spPr>
        <p:txBody>
          <a:bodyPr lIns="0" tIns="0" rIns="0" bIns="0"/>
          <a:lstStyle/>
          <a:p>
            <a:pPr marL="174625" indent="-174625">
              <a:lnSpc>
                <a:spcPct val="110000"/>
              </a:lnSpc>
              <a:defRPr/>
            </a:pPr>
            <a:r>
              <a:rPr lang="en-GB" sz="2400" b="0" i="0" kern="0" dirty="0">
                <a:solidFill>
                  <a:srgbClr val="336600"/>
                </a:solidFill>
                <a:latin typeface="+mn-lt"/>
                <a:ea typeface="ＭＳ Ｐゴシック" charset="0"/>
                <a:cs typeface="ＭＳ Ｐゴシック" charset="0"/>
              </a:rPr>
              <a:t>	New design as forging with extended ends and height to facilitate replacement on existing boiler</a:t>
            </a:r>
          </a:p>
        </p:txBody>
      </p:sp>
    </p:spTree>
    <p:extLst>
      <p:ext uri="{BB962C8B-B14F-4D97-AF65-F5344CB8AC3E}">
        <p14:creationId xmlns:p14="http://schemas.microsoft.com/office/powerpoint/2010/main" xmlns="" val="39880592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7269BA5-8A32-4348-A5DA-05A26B4DA1BF}" type="slidenum">
              <a:rPr lang="en-US" altLang="en-US" smtClean="0"/>
              <a:pPr>
                <a:defRPr/>
              </a:pPr>
              <a:t>62</a:t>
            </a:fld>
            <a:endParaRPr lang="en-US" altLang="en-US"/>
          </a:p>
        </p:txBody>
      </p:sp>
      <p:sp>
        <p:nvSpPr>
          <p:cNvPr id="6" name="Title 5"/>
          <p:cNvSpPr>
            <a:spLocks noGrp="1"/>
          </p:cNvSpPr>
          <p:nvPr>
            <p:ph type="title"/>
          </p:nvPr>
        </p:nvSpPr>
        <p:spPr>
          <a:xfrm>
            <a:off x="390150" y="1360762"/>
            <a:ext cx="8677650" cy="376237"/>
          </a:xfrm>
        </p:spPr>
        <p:txBody>
          <a:bodyPr/>
          <a:lstStyle/>
          <a:p>
            <a:r>
              <a:rPr lang="en-GB" dirty="0"/>
              <a:t>Smokebox sponsored by the </a:t>
            </a:r>
            <a:r>
              <a:rPr lang="en-GB" dirty="0" err="1"/>
              <a:t>Gresley</a:t>
            </a:r>
            <a:r>
              <a:rPr lang="en-GB" dirty="0"/>
              <a:t> Society</a:t>
            </a:r>
          </a:p>
        </p:txBody>
      </p:sp>
      <p:sp>
        <p:nvSpPr>
          <p:cNvPr id="7"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err="1">
                <a:solidFill>
                  <a:srgbClr val="336600"/>
                </a:solidFill>
                <a:latin typeface="Tahoma" pitchFamily="34" charset="0"/>
              </a:rPr>
              <a:t>Smokebox</a:t>
            </a:r>
            <a:endParaRPr lang="en-GB" altLang="en-US" sz="1800" i="0" dirty="0">
              <a:solidFill>
                <a:srgbClr val="336600"/>
              </a:solidFill>
              <a:latin typeface="Tahoma" pitchFamily="34" charset="0"/>
            </a:endParaRPr>
          </a:p>
        </p:txBody>
      </p:sp>
      <p:pic>
        <p:nvPicPr>
          <p:cNvPr id="9" name="Picture 8" descr="Smokebox 17-8-15 2.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250510" y="1828800"/>
            <a:ext cx="4664640" cy="4387657"/>
          </a:xfrm>
          <a:prstGeom prst="rect">
            <a:avLst/>
          </a:prstGeom>
        </p:spPr>
      </p:pic>
    </p:spTree>
    <p:extLst>
      <p:ext uri="{BB962C8B-B14F-4D97-AF65-F5344CB8AC3E}">
        <p14:creationId xmlns:p14="http://schemas.microsoft.com/office/powerpoint/2010/main" xmlns="" val="1549901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7269BA5-8A32-4348-A5DA-05A26B4DA1BF}" type="slidenum">
              <a:rPr lang="en-US" altLang="en-US" smtClean="0"/>
              <a:pPr>
                <a:defRPr/>
              </a:pPr>
              <a:t>63</a:t>
            </a:fld>
            <a:endParaRPr lang="en-US" altLang="en-US"/>
          </a:p>
        </p:txBody>
      </p:sp>
      <p:sp>
        <p:nvSpPr>
          <p:cNvPr id="6" name="Title 5"/>
          <p:cNvSpPr>
            <a:spLocks noGrp="1"/>
          </p:cNvSpPr>
          <p:nvPr>
            <p:ph type="title"/>
          </p:nvPr>
        </p:nvSpPr>
        <p:spPr>
          <a:xfrm>
            <a:off x="370332" y="1369999"/>
            <a:ext cx="8677650" cy="376237"/>
          </a:xfrm>
        </p:spPr>
        <p:txBody>
          <a:bodyPr/>
          <a:lstStyle/>
          <a:p>
            <a:r>
              <a:rPr lang="en-GB" dirty="0" err="1"/>
              <a:t>Smokebox</a:t>
            </a:r>
            <a:r>
              <a:rPr lang="en-GB" dirty="0"/>
              <a:t> door</a:t>
            </a:r>
          </a:p>
        </p:txBody>
      </p:sp>
      <p:sp>
        <p:nvSpPr>
          <p:cNvPr id="7"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err="1">
                <a:solidFill>
                  <a:srgbClr val="336600"/>
                </a:solidFill>
                <a:latin typeface="Tahoma" pitchFamily="34" charset="0"/>
              </a:rPr>
              <a:t>Smokebox</a:t>
            </a:r>
            <a:endParaRPr lang="en-GB" altLang="en-US" sz="1800" i="0" dirty="0">
              <a:solidFill>
                <a:srgbClr val="336600"/>
              </a:solidFill>
              <a:latin typeface="Tahoma" pitchFamily="34" charset="0"/>
            </a:endParaRPr>
          </a:p>
        </p:txBody>
      </p:sp>
      <p:pic>
        <p:nvPicPr>
          <p:cNvPr id="8" name="Picture 7" descr="Smokebox door (less fittings).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370332" y="2524125"/>
            <a:ext cx="2401443" cy="3041775"/>
          </a:xfrm>
          <a:prstGeom prst="rect">
            <a:avLst/>
          </a:prstGeom>
        </p:spPr>
      </p:pic>
      <p:pic>
        <p:nvPicPr>
          <p:cNvPr id="10" name="Picture 9" descr="20150930_121226_resized.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270253" y="2533650"/>
            <a:ext cx="5401732" cy="3038475"/>
          </a:xfrm>
          <a:prstGeom prst="rect">
            <a:avLst/>
          </a:prstGeom>
        </p:spPr>
      </p:pic>
    </p:spTree>
    <p:extLst>
      <p:ext uri="{BB962C8B-B14F-4D97-AF65-F5344CB8AC3E}">
        <p14:creationId xmlns:p14="http://schemas.microsoft.com/office/powerpoint/2010/main" xmlns="" val="1468756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7269BA5-8A32-4348-A5DA-05A26B4DA1BF}" type="slidenum">
              <a:rPr lang="en-US" altLang="en-US" smtClean="0"/>
              <a:pPr>
                <a:defRPr/>
              </a:pPr>
              <a:t>64</a:t>
            </a:fld>
            <a:endParaRPr lang="en-US" altLang="en-US"/>
          </a:p>
        </p:txBody>
      </p:sp>
      <p:sp>
        <p:nvSpPr>
          <p:cNvPr id="6" name="Title 5"/>
          <p:cNvSpPr>
            <a:spLocks noGrp="1"/>
          </p:cNvSpPr>
          <p:nvPr>
            <p:ph type="title"/>
          </p:nvPr>
        </p:nvSpPr>
        <p:spPr>
          <a:xfrm>
            <a:off x="390150" y="1323975"/>
            <a:ext cx="8677650" cy="376237"/>
          </a:xfrm>
        </p:spPr>
        <p:txBody>
          <a:bodyPr/>
          <a:lstStyle/>
          <a:p>
            <a:r>
              <a:rPr lang="en-GB" dirty="0" err="1"/>
              <a:t>Smokebox</a:t>
            </a:r>
            <a:r>
              <a:rPr lang="en-GB" dirty="0"/>
              <a:t> door pressed from </a:t>
            </a:r>
            <a:r>
              <a:rPr lang="en-GB" dirty="0" err="1"/>
              <a:t>CorTen</a:t>
            </a:r>
            <a:r>
              <a:rPr lang="en-GB" dirty="0"/>
              <a:t> steel</a:t>
            </a:r>
          </a:p>
        </p:txBody>
      </p:sp>
      <p:sp>
        <p:nvSpPr>
          <p:cNvPr id="7"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err="1">
                <a:solidFill>
                  <a:srgbClr val="336600"/>
                </a:solidFill>
                <a:latin typeface="Tahoma" pitchFamily="34" charset="0"/>
              </a:rPr>
              <a:t>Smokebox</a:t>
            </a:r>
            <a:endParaRPr lang="en-GB" altLang="en-US" sz="1800" i="0" dirty="0">
              <a:solidFill>
                <a:srgbClr val="336600"/>
              </a:solidFill>
              <a:latin typeface="Tahoma" pitchFamily="34" charset="0"/>
            </a:endParaRPr>
          </a:p>
        </p:txBody>
      </p:sp>
      <p:pic>
        <p:nvPicPr>
          <p:cNvPr id="11" name="Picture 10" descr="SND615 9657.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62316" y="1845640"/>
            <a:ext cx="4614484" cy="2069135"/>
          </a:xfrm>
          <a:prstGeom prst="rect">
            <a:avLst/>
          </a:prstGeom>
        </p:spPr>
      </p:pic>
      <p:pic>
        <p:nvPicPr>
          <p:cNvPr id="13" name="Picture 12" descr="SND615 9659 Pressing 3.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71450" y="4026268"/>
            <a:ext cx="4695825" cy="2399712"/>
          </a:xfrm>
          <a:prstGeom prst="rect">
            <a:avLst/>
          </a:prstGeom>
        </p:spPr>
      </p:pic>
      <p:pic>
        <p:nvPicPr>
          <p:cNvPr id="14" name="Picture 13" descr="Smoke box door 2 21-10-15.JP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000625" y="2905125"/>
            <a:ext cx="3843338" cy="2562225"/>
          </a:xfrm>
          <a:prstGeom prst="rect">
            <a:avLst/>
          </a:prstGeom>
        </p:spPr>
      </p:pic>
    </p:spTree>
    <p:extLst>
      <p:ext uri="{BB962C8B-B14F-4D97-AF65-F5344CB8AC3E}">
        <p14:creationId xmlns:p14="http://schemas.microsoft.com/office/powerpoint/2010/main" xmlns="" val="17852463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7269BA5-8A32-4348-A5DA-05A26B4DA1BF}" type="slidenum">
              <a:rPr lang="en-US" altLang="en-US" smtClean="0"/>
              <a:pPr>
                <a:defRPr/>
              </a:pPr>
              <a:t>65</a:t>
            </a:fld>
            <a:endParaRPr lang="en-US" altLang="en-US"/>
          </a:p>
        </p:txBody>
      </p:sp>
      <p:sp>
        <p:nvSpPr>
          <p:cNvPr id="6" name="Title 5"/>
          <p:cNvSpPr>
            <a:spLocks noGrp="1"/>
          </p:cNvSpPr>
          <p:nvPr>
            <p:ph type="title"/>
          </p:nvPr>
        </p:nvSpPr>
        <p:spPr>
          <a:xfrm>
            <a:off x="390150" y="1380728"/>
            <a:ext cx="8677650" cy="376237"/>
          </a:xfrm>
        </p:spPr>
        <p:txBody>
          <a:bodyPr/>
          <a:lstStyle/>
          <a:p>
            <a:r>
              <a:rPr lang="en-GB" dirty="0"/>
              <a:t>Smokebox door frame machined from slab</a:t>
            </a:r>
          </a:p>
        </p:txBody>
      </p:sp>
      <p:sp>
        <p:nvSpPr>
          <p:cNvPr id="7"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err="1">
                <a:solidFill>
                  <a:srgbClr val="336600"/>
                </a:solidFill>
                <a:latin typeface="Tahoma" pitchFamily="34" charset="0"/>
              </a:rPr>
              <a:t>Smokebox</a:t>
            </a:r>
            <a:endParaRPr lang="en-GB" altLang="en-US" sz="1800" i="0" dirty="0">
              <a:solidFill>
                <a:srgbClr val="336600"/>
              </a:solidFill>
              <a:latin typeface="Tahoma" pitchFamily="34" charset="0"/>
            </a:endParaRPr>
          </a:p>
        </p:txBody>
      </p:sp>
      <p:pic>
        <p:nvPicPr>
          <p:cNvPr id="8" name="Picture 7" descr="Smoke box door ring and seal ring only.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09931" y="2590799"/>
            <a:ext cx="3124691" cy="2933701"/>
          </a:xfrm>
          <a:prstGeom prst="rect">
            <a:avLst/>
          </a:prstGeom>
        </p:spPr>
      </p:pic>
      <p:pic>
        <p:nvPicPr>
          <p:cNvPr id="9" name="Picture 8" descr="Smoke box door frame plate at Timsons Kettering 4-11-15.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680488" y="2778918"/>
            <a:ext cx="5263487" cy="2755107"/>
          </a:xfrm>
          <a:prstGeom prst="rect">
            <a:avLst/>
          </a:prstGeom>
        </p:spPr>
      </p:pic>
    </p:spTree>
    <p:extLst>
      <p:ext uri="{BB962C8B-B14F-4D97-AF65-F5344CB8AC3E}">
        <p14:creationId xmlns:p14="http://schemas.microsoft.com/office/powerpoint/2010/main" xmlns="" val="14709507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7269BA5-8A32-4348-A5DA-05A26B4DA1BF}" type="slidenum">
              <a:rPr lang="en-US" altLang="en-US" smtClean="0"/>
              <a:pPr>
                <a:defRPr/>
              </a:pPr>
              <a:t>66</a:t>
            </a:fld>
            <a:endParaRPr lang="en-US" altLang="en-US"/>
          </a:p>
        </p:txBody>
      </p:sp>
      <p:sp>
        <p:nvSpPr>
          <p:cNvPr id="6" name="Title 5"/>
          <p:cNvSpPr>
            <a:spLocks noGrp="1"/>
          </p:cNvSpPr>
          <p:nvPr>
            <p:ph type="title"/>
          </p:nvPr>
        </p:nvSpPr>
        <p:spPr>
          <a:xfrm>
            <a:off x="390150" y="1341851"/>
            <a:ext cx="8677650" cy="376237"/>
          </a:xfrm>
        </p:spPr>
        <p:txBody>
          <a:bodyPr/>
          <a:lstStyle/>
          <a:p>
            <a:r>
              <a:rPr lang="en-GB" dirty="0"/>
              <a:t>Chimney pattern and casting delivered</a:t>
            </a:r>
          </a:p>
        </p:txBody>
      </p:sp>
      <p:sp>
        <p:nvSpPr>
          <p:cNvPr id="7"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err="1">
                <a:solidFill>
                  <a:srgbClr val="336600"/>
                </a:solidFill>
                <a:latin typeface="Tahoma" pitchFamily="34" charset="0"/>
              </a:rPr>
              <a:t>Smokebox</a:t>
            </a:r>
            <a:endParaRPr lang="en-GB" altLang="en-US" sz="1800" i="0" dirty="0">
              <a:solidFill>
                <a:srgbClr val="336600"/>
              </a:solidFill>
              <a:latin typeface="Tahoma" pitchFamily="34" charset="0"/>
            </a:endParaRPr>
          </a:p>
        </p:txBody>
      </p:sp>
      <p:pic>
        <p:nvPicPr>
          <p:cNvPr id="8" name="Picture 7" descr="Double chimney (height reduced).JPG"/>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637308" y="1790187"/>
            <a:ext cx="3578869" cy="2864939"/>
          </a:xfrm>
          <a:prstGeom prst="rect">
            <a:avLst/>
          </a:prstGeom>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xmlns=""/>
              </a:ext>
            </a:extLst>
          </a:blip>
          <a:srcRect l="16981" t="14376" r="17898" b="11447"/>
          <a:stretch/>
        </p:blipFill>
        <p:spPr>
          <a:xfrm>
            <a:off x="4574650" y="2890983"/>
            <a:ext cx="3848915" cy="3288146"/>
          </a:xfrm>
          <a:prstGeom prst="rect">
            <a:avLst/>
          </a:prstGeom>
        </p:spPr>
      </p:pic>
    </p:spTree>
    <p:extLst>
      <p:ext uri="{BB962C8B-B14F-4D97-AF65-F5344CB8AC3E}">
        <p14:creationId xmlns:p14="http://schemas.microsoft.com/office/powerpoint/2010/main" xmlns="" val="33062418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7269BA5-8A32-4348-A5DA-05A26B4DA1BF}" type="slidenum">
              <a:rPr lang="en-US" altLang="en-US" smtClean="0"/>
              <a:pPr>
                <a:defRPr/>
              </a:pPr>
              <a:t>67</a:t>
            </a:fld>
            <a:endParaRPr lang="en-US" altLang="en-US"/>
          </a:p>
        </p:txBody>
      </p:sp>
      <p:sp>
        <p:nvSpPr>
          <p:cNvPr id="6" name="Title 5"/>
          <p:cNvSpPr>
            <a:spLocks noGrp="1"/>
          </p:cNvSpPr>
          <p:nvPr>
            <p:ph type="title"/>
          </p:nvPr>
        </p:nvSpPr>
        <p:spPr>
          <a:xfrm>
            <a:off x="337187" y="1341855"/>
            <a:ext cx="8677650" cy="376237"/>
          </a:xfrm>
        </p:spPr>
        <p:txBody>
          <a:bodyPr/>
          <a:lstStyle/>
          <a:p>
            <a:r>
              <a:rPr lang="en-GB" dirty="0"/>
              <a:t>Cab 3D model</a:t>
            </a:r>
          </a:p>
        </p:txBody>
      </p:sp>
      <p:sp>
        <p:nvSpPr>
          <p:cNvPr id="7"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Cab</a:t>
            </a:r>
          </a:p>
        </p:txBody>
      </p:sp>
      <p:pic>
        <p:nvPicPr>
          <p:cNvPr id="8" name="Picture 7" descr="Cab assembly 1 23-7-15.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4676012" y="2324650"/>
            <a:ext cx="3839337" cy="3705437"/>
          </a:xfrm>
          <a:prstGeom prst="rect">
            <a:avLst/>
          </a:prstGeom>
        </p:spPr>
      </p:pic>
      <p:pic>
        <p:nvPicPr>
          <p:cNvPr id="9" name="Picture 8" descr="Cab assembly 2 23-7-15.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66750" y="2314574"/>
            <a:ext cx="3485630" cy="3741901"/>
          </a:xfrm>
          <a:prstGeom prst="rect">
            <a:avLst/>
          </a:prstGeom>
        </p:spPr>
      </p:pic>
    </p:spTree>
    <p:extLst>
      <p:ext uri="{BB962C8B-B14F-4D97-AF65-F5344CB8AC3E}">
        <p14:creationId xmlns:p14="http://schemas.microsoft.com/office/powerpoint/2010/main" xmlns="" val="14772421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7269BA5-8A32-4348-A5DA-05A26B4DA1BF}" type="slidenum">
              <a:rPr lang="en-US" altLang="en-US" smtClean="0"/>
              <a:pPr>
                <a:defRPr/>
              </a:pPr>
              <a:t>68</a:t>
            </a:fld>
            <a:endParaRPr lang="en-US" altLang="en-US"/>
          </a:p>
        </p:txBody>
      </p:sp>
      <p:sp>
        <p:nvSpPr>
          <p:cNvPr id="6" name="Title 5"/>
          <p:cNvSpPr>
            <a:spLocks noGrp="1"/>
          </p:cNvSpPr>
          <p:nvPr>
            <p:ph type="title"/>
          </p:nvPr>
        </p:nvSpPr>
        <p:spPr>
          <a:xfrm>
            <a:off x="398171" y="1355171"/>
            <a:ext cx="8677650" cy="376237"/>
          </a:xfrm>
        </p:spPr>
        <p:txBody>
          <a:bodyPr/>
          <a:lstStyle/>
          <a:p>
            <a:r>
              <a:rPr lang="en-GB" dirty="0"/>
              <a:t>Cab kit laser profiled and CNC rolled</a:t>
            </a:r>
          </a:p>
        </p:txBody>
      </p:sp>
      <p:sp>
        <p:nvSpPr>
          <p:cNvPr id="7"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err="1">
                <a:solidFill>
                  <a:srgbClr val="336600"/>
                </a:solidFill>
                <a:latin typeface="Tahoma" pitchFamily="34" charset="0"/>
              </a:rPr>
              <a:t>Smokebox</a:t>
            </a:r>
            <a:endParaRPr lang="en-GB" altLang="en-US" sz="1800" i="0" dirty="0">
              <a:solidFill>
                <a:srgbClr val="336600"/>
              </a:solidFill>
              <a:latin typeface="Tahoma" pitchFamily="34" charset="0"/>
            </a:endParaRPr>
          </a:p>
        </p:txBody>
      </p:sp>
      <p:pic>
        <p:nvPicPr>
          <p:cNvPr id="8" name="Picture 7" descr="Cab kit 3-11-15.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971550" y="1884675"/>
            <a:ext cx="7227016" cy="4278000"/>
          </a:xfrm>
          <a:prstGeom prst="rect">
            <a:avLst/>
          </a:prstGeom>
        </p:spPr>
      </p:pic>
    </p:spTree>
    <p:extLst>
      <p:ext uri="{BB962C8B-B14F-4D97-AF65-F5344CB8AC3E}">
        <p14:creationId xmlns:p14="http://schemas.microsoft.com/office/powerpoint/2010/main" xmlns="" val="35107006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42733" y="1354723"/>
            <a:ext cx="8091488" cy="376238"/>
          </a:xfrm>
        </p:spPr>
        <p:txBody>
          <a:bodyPr/>
          <a:lstStyle/>
          <a:p>
            <a:r>
              <a:rPr lang="en-GB" altLang="en-US" dirty="0"/>
              <a:t>Cab</a:t>
            </a:r>
          </a:p>
        </p:txBody>
      </p:sp>
      <p:sp>
        <p:nvSpPr>
          <p:cNvPr id="6" name="Content Placeholder 2"/>
          <p:cNvSpPr>
            <a:spLocks noGrp="1"/>
          </p:cNvSpPr>
          <p:nvPr>
            <p:ph idx="1"/>
          </p:nvPr>
        </p:nvSpPr>
        <p:spPr>
          <a:xfrm>
            <a:off x="82157" y="2116814"/>
            <a:ext cx="3692175" cy="578750"/>
          </a:xfrm>
        </p:spPr>
        <p:txBody>
          <a:bodyPr>
            <a:noAutofit/>
          </a:bodyPr>
          <a:lstStyle/>
          <a:p>
            <a:pPr marL="0" indent="0">
              <a:buNone/>
            </a:pPr>
            <a:r>
              <a:rPr lang="en-GB" altLang="en-US" dirty="0">
                <a:solidFill>
                  <a:srgbClr val="336600"/>
                </a:solidFill>
              </a:rPr>
              <a:t>The roof is trial assembled on a specially made cradle.</a:t>
            </a:r>
          </a:p>
          <a:p>
            <a:pPr marL="0" indent="0">
              <a:buNone/>
            </a:pPr>
            <a:endParaRPr lang="en-GB" altLang="en-US" sz="1800" dirty="0">
              <a:solidFill>
                <a:srgbClr val="336600"/>
              </a:solidFill>
            </a:endParaRPr>
          </a:p>
          <a:p>
            <a:endParaRPr lang="en-GB" altLang="en-US" sz="14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3995095" y="1990489"/>
            <a:ext cx="4798709" cy="4236216"/>
          </a:xfrm>
          <a:prstGeom prst="rect">
            <a:avLst/>
          </a:prstGeom>
        </p:spPr>
      </p:pic>
    </p:spTree>
    <p:extLst>
      <p:ext uri="{BB962C8B-B14F-4D97-AF65-F5344CB8AC3E}">
        <p14:creationId xmlns:p14="http://schemas.microsoft.com/office/powerpoint/2010/main" xmlns="" val="163764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5"/>
          <p:cNvSpPr>
            <a:spLocks noGrp="1" noChangeArrowheads="1"/>
          </p:cNvSpPr>
          <p:nvPr>
            <p:ph type="title"/>
          </p:nvPr>
        </p:nvSpPr>
        <p:spPr>
          <a:xfrm>
            <a:off x="358775" y="1314618"/>
            <a:ext cx="8091488" cy="376238"/>
          </a:xfrm>
        </p:spPr>
        <p:txBody>
          <a:bodyPr/>
          <a:lstStyle/>
          <a:p>
            <a:pPr eaLnBrk="1" hangingPunct="1"/>
            <a:r>
              <a:rPr lang="en-GB" altLang="en-US" dirty="0"/>
              <a:t>Key design principles</a:t>
            </a:r>
          </a:p>
        </p:txBody>
      </p:sp>
      <p:sp>
        <p:nvSpPr>
          <p:cNvPr id="30722" name="Slide Number Placeholder 4"/>
          <p:cNvSpPr>
            <a:spLocks noGrp="1"/>
          </p:cNvSpPr>
          <p:nvPr>
            <p:ph type="sldNum" sz="quarter" idx="11"/>
          </p:nvPr>
        </p:nvSpPr>
        <p:spPr>
          <a:noFill/>
          <a:ln>
            <a:miter lim="800000"/>
            <a:headEnd/>
            <a:tailEnd/>
          </a:ln>
        </p:spPr>
        <p:txBody>
          <a:bodyPr/>
          <a:lstStyle/>
          <a:p>
            <a:fld id="{6EAF5510-2B1D-4508-8329-1B33E318321F}" type="slidenum">
              <a:rPr lang="en-US" altLang="en-GB" smtClean="0">
                <a:latin typeface="Arial" charset="0"/>
                <a:ea typeface="MS PGothic" pitchFamily="34" charset="-128"/>
              </a:rPr>
              <a:pPr/>
              <a:t>7</a:t>
            </a:fld>
            <a:endParaRPr lang="en-US" altLang="en-GB">
              <a:latin typeface="Arial" charset="0"/>
              <a:ea typeface="MS PGothic" pitchFamily="34" charset="-128"/>
            </a:endParaRPr>
          </a:p>
        </p:txBody>
      </p:sp>
      <p:sp>
        <p:nvSpPr>
          <p:cNvPr id="30724"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a:solidFill>
                  <a:srgbClr val="336600"/>
                </a:solidFill>
                <a:latin typeface="Tahoma" pitchFamily="34" charset="0"/>
              </a:rPr>
              <a:t>Creating No. 2007</a:t>
            </a:r>
          </a:p>
        </p:txBody>
      </p:sp>
      <p:sp>
        <p:nvSpPr>
          <p:cNvPr id="7" name="Rectangle 6"/>
          <p:cNvSpPr txBox="1">
            <a:spLocks noChangeArrowheads="1"/>
          </p:cNvSpPr>
          <p:nvPr/>
        </p:nvSpPr>
        <p:spPr bwMode="auto">
          <a:xfrm>
            <a:off x="234950" y="1839913"/>
            <a:ext cx="8697913" cy="4575175"/>
          </a:xfrm>
          <a:prstGeom prst="rect">
            <a:avLst/>
          </a:prstGeom>
          <a:noFill/>
          <a:ln>
            <a:noFill/>
          </a:ln>
          <a:extLst/>
        </p:spPr>
        <p:txBody>
          <a:bodyPr lIns="0" tIns="0" rIns="0" bIns="0"/>
          <a:lstStyle/>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Whole locomotive to be drawn in 3D CAD</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Existing design to be used except:</a:t>
            </a:r>
          </a:p>
          <a:p>
            <a:pPr marL="631825" lvl="1"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Alterations to alleviate known problems with original design</a:t>
            </a:r>
          </a:p>
          <a:p>
            <a:pPr marL="631825" lvl="1"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Changes required to meet modern operating requirements</a:t>
            </a:r>
          </a:p>
          <a:p>
            <a:pPr marL="631825" lvl="1" indent="-174625">
              <a:lnSpc>
                <a:spcPct val="110000"/>
              </a:lnSpc>
              <a:buFontTx/>
              <a:buChar char="•"/>
              <a:defRPr/>
            </a:pPr>
            <a:r>
              <a:rPr lang="en-GB" sz="2400" b="0" i="0" kern="0" dirty="0">
                <a:solidFill>
                  <a:srgbClr val="336600"/>
                </a:solidFill>
                <a:latin typeface="Arial" pitchFamily="34" charset="0"/>
                <a:ea typeface="ＭＳ Ｐゴシック" charset="0"/>
                <a:cs typeface="ＭＳ Ｐゴシック" charset="0"/>
              </a:rPr>
              <a:t>Equivalent </a:t>
            </a:r>
            <a:r>
              <a:rPr lang="en-GB" sz="2400" b="0" kern="0" dirty="0">
                <a:solidFill>
                  <a:srgbClr val="336600"/>
                </a:solidFill>
                <a:latin typeface="Arial" pitchFamily="34" charset="0"/>
                <a:ea typeface="ＭＳ Ｐゴシック" charset="0"/>
                <a:cs typeface="ＭＳ Ｐゴシック" charset="0"/>
              </a:rPr>
              <a:t>Tornado</a:t>
            </a:r>
            <a:r>
              <a:rPr lang="en-GB" sz="2400" b="0" i="0" kern="0" dirty="0">
                <a:solidFill>
                  <a:srgbClr val="336600"/>
                </a:solidFill>
                <a:latin typeface="Arial" pitchFamily="34" charset="0"/>
                <a:ea typeface="ＭＳ Ｐゴシック" charset="0"/>
                <a:cs typeface="ＭＳ Ｐゴシック" charset="0"/>
              </a:rPr>
              <a:t> design can be used</a:t>
            </a:r>
          </a:p>
          <a:p>
            <a:pPr marL="631825" lvl="1" indent="-174625">
              <a:lnSpc>
                <a:spcPct val="110000"/>
              </a:lnSpc>
              <a:buFontTx/>
              <a:buChar char="•"/>
              <a:defRPr/>
            </a:pPr>
            <a:r>
              <a:rPr lang="en-GB" sz="2400" b="0" i="0" kern="0" dirty="0">
                <a:solidFill>
                  <a:srgbClr val="336600"/>
                </a:solidFill>
                <a:latin typeface="Arial" pitchFamily="34" charset="0"/>
                <a:ea typeface="ＭＳ Ｐゴシック" charset="0"/>
                <a:cs typeface="ＭＳ Ｐゴシック" charset="0"/>
              </a:rPr>
              <a:t>Improvements to assist maintenance and life-cycle costs</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Materials at least equal to and preferably better than </a:t>
            </a:r>
            <a:r>
              <a:rPr lang="en-GB" sz="2400" b="0" i="0" kern="0" dirty="0" err="1">
                <a:solidFill>
                  <a:srgbClr val="336600"/>
                </a:solidFill>
                <a:latin typeface="+mn-lt"/>
                <a:ea typeface="ＭＳ Ｐゴシック" charset="0"/>
                <a:cs typeface="ＭＳ Ｐゴシック" charset="0"/>
              </a:rPr>
              <a:t>origina</a:t>
            </a:r>
            <a:r>
              <a:rPr lang="en-GB" sz="2400" b="0" i="0" kern="0" dirty="0">
                <a:solidFill>
                  <a:srgbClr val="336600"/>
                </a:solidFill>
                <a:latin typeface="+mn-lt"/>
                <a:ea typeface="ＭＳ Ｐゴシック" charset="0"/>
                <a:cs typeface="ＭＳ Ｐゴシック" charset="0"/>
              </a:rPr>
              <a:t>l</a:t>
            </a:r>
          </a:p>
          <a:p>
            <a:pPr marL="174625" indent="-174625">
              <a:lnSpc>
                <a:spcPct val="110000"/>
              </a:lnSpc>
              <a:buFontTx/>
              <a:buChar char="•"/>
              <a:defRPr/>
            </a:pPr>
            <a:r>
              <a:rPr lang="en-GB" sz="2400" b="0" i="0" kern="0" dirty="0">
                <a:solidFill>
                  <a:srgbClr val="336600"/>
                </a:solidFill>
                <a:latin typeface="+mn-lt"/>
                <a:ea typeface="ＭＳ Ｐゴシック" charset="0"/>
                <a:cs typeface="ＭＳ Ｐゴシック" charset="0"/>
              </a:rPr>
              <a:t>Achievement of compliance with rail industry standards</a:t>
            </a:r>
          </a:p>
          <a:p>
            <a:pPr marL="174625" indent="-174625">
              <a:lnSpc>
                <a:spcPct val="110000"/>
              </a:lnSpc>
              <a:buFontTx/>
              <a:buChar char="•"/>
              <a:defRPr/>
            </a:pPr>
            <a:endParaRPr lang="en-GB" sz="2400" b="0" i="0" kern="0" dirty="0">
              <a:solidFill>
                <a:srgbClr val="336600"/>
              </a:solidFill>
              <a:latin typeface="+mn-lt"/>
              <a:ea typeface="ＭＳ Ｐゴシック" charset="0"/>
              <a:cs typeface="ＭＳ Ｐゴシック" charset="0"/>
            </a:endParaRPr>
          </a:p>
        </p:txBody>
      </p:sp>
    </p:spTree>
    <p:extLst>
      <p:ext uri="{BB962C8B-B14F-4D97-AF65-F5344CB8AC3E}">
        <p14:creationId xmlns:p14="http://schemas.microsoft.com/office/powerpoint/2010/main" xmlns="" val="324602176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42733" y="1354723"/>
            <a:ext cx="8091488" cy="376238"/>
          </a:xfrm>
        </p:spPr>
        <p:txBody>
          <a:bodyPr/>
          <a:lstStyle/>
          <a:p>
            <a:r>
              <a:rPr lang="en-GB" altLang="en-US" dirty="0"/>
              <a:t>Cab</a:t>
            </a:r>
          </a:p>
        </p:txBody>
      </p:sp>
      <p:sp>
        <p:nvSpPr>
          <p:cNvPr id="6" name="Content Placeholder 2"/>
          <p:cNvSpPr>
            <a:spLocks noGrp="1"/>
          </p:cNvSpPr>
          <p:nvPr>
            <p:ph idx="1"/>
          </p:nvPr>
        </p:nvSpPr>
        <p:spPr>
          <a:xfrm>
            <a:off x="269287" y="2243274"/>
            <a:ext cx="3981700" cy="578750"/>
          </a:xfrm>
        </p:spPr>
        <p:txBody>
          <a:bodyPr>
            <a:noAutofit/>
          </a:bodyPr>
          <a:lstStyle/>
          <a:p>
            <a:pPr marL="0" indent="0">
              <a:buNone/>
            </a:pPr>
            <a:r>
              <a:rPr lang="en-GB" altLang="en-US" dirty="0">
                <a:solidFill>
                  <a:srgbClr val="336600"/>
                </a:solidFill>
              </a:rPr>
              <a:t>Then the sides and spectacle plates are trial fitted.</a:t>
            </a:r>
          </a:p>
          <a:p>
            <a:pPr marL="0" indent="0">
              <a:buNone/>
            </a:pPr>
            <a:endParaRPr lang="en-GB" altLang="en-US" sz="1600" dirty="0">
              <a:solidFill>
                <a:srgbClr val="336600"/>
              </a:solidFill>
            </a:endParaRPr>
          </a:p>
          <a:p>
            <a:endParaRPr lang="en-GB" altLang="en-US" sz="12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4572000" y="2071953"/>
            <a:ext cx="3334283" cy="4251026"/>
          </a:xfrm>
          <a:prstGeom prst="rect">
            <a:avLst/>
          </a:prstGeom>
        </p:spPr>
      </p:pic>
    </p:spTree>
    <p:extLst>
      <p:ext uri="{BB962C8B-B14F-4D97-AF65-F5344CB8AC3E}">
        <p14:creationId xmlns:p14="http://schemas.microsoft.com/office/powerpoint/2010/main" xmlns="" val="623960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42733" y="1363628"/>
            <a:ext cx="8091488" cy="376238"/>
          </a:xfrm>
        </p:spPr>
        <p:txBody>
          <a:bodyPr/>
          <a:lstStyle/>
          <a:p>
            <a:r>
              <a:rPr lang="en-GB" altLang="en-US" dirty="0"/>
              <a:t>Cab</a:t>
            </a:r>
          </a:p>
        </p:txBody>
      </p:sp>
      <p:sp>
        <p:nvSpPr>
          <p:cNvPr id="6" name="Content Placeholder 2"/>
          <p:cNvSpPr>
            <a:spLocks noGrp="1"/>
          </p:cNvSpPr>
          <p:nvPr>
            <p:ph idx="1"/>
          </p:nvPr>
        </p:nvSpPr>
        <p:spPr>
          <a:xfrm>
            <a:off x="269287" y="2243274"/>
            <a:ext cx="5083230" cy="363568"/>
          </a:xfrm>
        </p:spPr>
        <p:txBody>
          <a:bodyPr>
            <a:noAutofit/>
          </a:bodyPr>
          <a:lstStyle/>
          <a:p>
            <a:pPr marL="0" indent="0">
              <a:buNone/>
            </a:pPr>
            <a:r>
              <a:rPr lang="en-GB" altLang="en-US" dirty="0">
                <a:solidFill>
                  <a:srgbClr val="336600"/>
                </a:solidFill>
              </a:rPr>
              <a:t>…. and the cab trial fitted to the frames.</a:t>
            </a:r>
          </a:p>
          <a:p>
            <a:pPr marL="0" indent="0">
              <a:buNone/>
            </a:pPr>
            <a:endParaRPr lang="en-GB" altLang="en-US" sz="1600" dirty="0">
              <a:solidFill>
                <a:srgbClr val="336600"/>
              </a:solidFill>
            </a:endParaRPr>
          </a:p>
          <a:p>
            <a:endParaRPr lang="en-GB" altLang="en-US" sz="12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4889146" y="2033081"/>
            <a:ext cx="3469296" cy="4348264"/>
          </a:xfrm>
          <a:prstGeom prst="rect">
            <a:avLst/>
          </a:prstGeom>
        </p:spPr>
      </p:pic>
    </p:spTree>
    <p:extLst>
      <p:ext uri="{BB962C8B-B14F-4D97-AF65-F5344CB8AC3E}">
        <p14:creationId xmlns:p14="http://schemas.microsoft.com/office/powerpoint/2010/main" xmlns="" val="3821853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58775" y="1346702"/>
            <a:ext cx="8091488" cy="376238"/>
          </a:xfrm>
        </p:spPr>
        <p:txBody>
          <a:bodyPr/>
          <a:lstStyle/>
          <a:p>
            <a:r>
              <a:rPr lang="en-GB" altLang="en-US" dirty="0"/>
              <a:t>Cab</a:t>
            </a:r>
          </a:p>
        </p:txBody>
      </p:sp>
      <p:sp>
        <p:nvSpPr>
          <p:cNvPr id="6" name="Content Placeholder 2"/>
          <p:cNvSpPr>
            <a:spLocks noGrp="1"/>
          </p:cNvSpPr>
          <p:nvPr>
            <p:ph idx="1"/>
          </p:nvPr>
        </p:nvSpPr>
        <p:spPr>
          <a:xfrm>
            <a:off x="254773" y="2178996"/>
            <a:ext cx="2853292" cy="1472692"/>
          </a:xfrm>
        </p:spPr>
        <p:txBody>
          <a:bodyPr>
            <a:noAutofit/>
          </a:bodyPr>
          <a:lstStyle/>
          <a:p>
            <a:pPr marL="0" indent="0">
              <a:buNone/>
            </a:pPr>
            <a:r>
              <a:rPr lang="en-GB" altLang="en-US" dirty="0">
                <a:solidFill>
                  <a:srgbClr val="336600"/>
                </a:solidFill>
              </a:rPr>
              <a:t>The cab is dismantled, all parts grit blasted and primed, and permanent riveting of the roof is underway using our specially made rivet squeezer.</a:t>
            </a:r>
          </a:p>
          <a:p>
            <a:pPr marL="0" indent="0">
              <a:buNone/>
            </a:pPr>
            <a:endParaRPr lang="en-GB" altLang="en-US" sz="2000" dirty="0">
              <a:solidFill>
                <a:srgbClr val="336600"/>
              </a:solidFill>
            </a:endParaRPr>
          </a:p>
          <a:p>
            <a:endParaRPr lang="en-GB" altLang="en-US" sz="20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3213370" y="2178996"/>
            <a:ext cx="5473430" cy="4105072"/>
          </a:xfrm>
          <a:prstGeom prst="rect">
            <a:avLst/>
          </a:prstGeom>
        </p:spPr>
      </p:pic>
    </p:spTree>
    <p:extLst>
      <p:ext uri="{BB962C8B-B14F-4D97-AF65-F5344CB8AC3E}">
        <p14:creationId xmlns:p14="http://schemas.microsoft.com/office/powerpoint/2010/main" xmlns="" val="8483685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58775" y="1362744"/>
            <a:ext cx="8091488" cy="376238"/>
          </a:xfrm>
        </p:spPr>
        <p:txBody>
          <a:bodyPr/>
          <a:lstStyle/>
          <a:p>
            <a:r>
              <a:rPr lang="en-GB" altLang="en-US" dirty="0"/>
              <a:t>Cab</a:t>
            </a:r>
          </a:p>
        </p:txBody>
      </p:sp>
      <p:sp>
        <p:nvSpPr>
          <p:cNvPr id="6" name="Content Placeholder 2"/>
          <p:cNvSpPr>
            <a:spLocks noGrp="1"/>
          </p:cNvSpPr>
          <p:nvPr>
            <p:ph idx="1"/>
          </p:nvPr>
        </p:nvSpPr>
        <p:spPr>
          <a:xfrm>
            <a:off x="269287" y="2033139"/>
            <a:ext cx="2534894" cy="1472692"/>
          </a:xfrm>
        </p:spPr>
        <p:txBody>
          <a:bodyPr>
            <a:noAutofit/>
          </a:bodyPr>
          <a:lstStyle/>
          <a:p>
            <a:pPr marL="0" indent="0">
              <a:buNone/>
            </a:pPr>
            <a:r>
              <a:rPr lang="en-GB" altLang="en-US" dirty="0">
                <a:solidFill>
                  <a:srgbClr val="336600"/>
                </a:solidFill>
              </a:rPr>
              <a:t>The beading on the back edges of the cab is made from 2” x 1” rectangular bar turned to round to make 2” half round beading.</a:t>
            </a:r>
          </a:p>
          <a:p>
            <a:pPr marL="0" indent="0">
              <a:buNone/>
            </a:pPr>
            <a:endParaRPr lang="en-GB" altLang="en-US" sz="2000" dirty="0">
              <a:solidFill>
                <a:srgbClr val="336600"/>
              </a:solidFill>
            </a:endParaRPr>
          </a:p>
          <a:p>
            <a:endParaRPr lang="en-GB" altLang="en-US" sz="16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911185" y="2033139"/>
            <a:ext cx="2849222" cy="4289840"/>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062819" y="2033139"/>
            <a:ext cx="2804053" cy="4289840"/>
          </a:xfrm>
          <a:prstGeom prst="rect">
            <a:avLst/>
          </a:prstGeom>
        </p:spPr>
      </p:pic>
    </p:spTree>
    <p:extLst>
      <p:ext uri="{BB962C8B-B14F-4D97-AF65-F5344CB8AC3E}">
        <p14:creationId xmlns:p14="http://schemas.microsoft.com/office/powerpoint/2010/main" xmlns="" val="12371159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57382" y="1354071"/>
            <a:ext cx="8091488" cy="376238"/>
          </a:xfrm>
        </p:spPr>
        <p:txBody>
          <a:bodyPr/>
          <a:lstStyle/>
          <a:p>
            <a:r>
              <a:rPr lang="en-GB" altLang="en-US" dirty="0"/>
              <a:t>Cab</a:t>
            </a:r>
          </a:p>
        </p:txBody>
      </p:sp>
      <p:sp>
        <p:nvSpPr>
          <p:cNvPr id="6" name="Content Placeholder 2"/>
          <p:cNvSpPr>
            <a:spLocks noGrp="1"/>
          </p:cNvSpPr>
          <p:nvPr>
            <p:ph idx="1"/>
          </p:nvPr>
        </p:nvSpPr>
        <p:spPr>
          <a:xfrm>
            <a:off x="314972" y="5287616"/>
            <a:ext cx="4088154" cy="994355"/>
          </a:xfrm>
        </p:spPr>
        <p:txBody>
          <a:bodyPr>
            <a:noAutofit/>
          </a:bodyPr>
          <a:lstStyle/>
          <a:p>
            <a:pPr marL="0" indent="0">
              <a:buNone/>
            </a:pPr>
            <a:r>
              <a:rPr lang="en-GB" altLang="en-US" sz="2000" dirty="0">
                <a:solidFill>
                  <a:srgbClr val="336600"/>
                </a:solidFill>
              </a:rPr>
              <a:t>Beading is formed by blacksmithing and a large amount of propane gas!</a:t>
            </a:r>
            <a:endParaRPr lang="en-GB" altLang="en-US" sz="2000"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14972" y="2033139"/>
            <a:ext cx="4088154" cy="306611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640094" y="3278224"/>
            <a:ext cx="4046706" cy="3035030"/>
          </a:xfrm>
          <a:prstGeom prst="rect">
            <a:avLst/>
          </a:prstGeom>
        </p:spPr>
      </p:pic>
      <p:sp>
        <p:nvSpPr>
          <p:cNvPr id="8" name="Rectangle 7"/>
          <p:cNvSpPr/>
          <p:nvPr/>
        </p:nvSpPr>
        <p:spPr>
          <a:xfrm>
            <a:off x="4539843" y="2033139"/>
            <a:ext cx="4247208" cy="1015663"/>
          </a:xfrm>
          <a:prstGeom prst="rect">
            <a:avLst/>
          </a:prstGeom>
        </p:spPr>
        <p:txBody>
          <a:bodyPr wrap="square">
            <a:spAutoFit/>
          </a:bodyPr>
          <a:lstStyle/>
          <a:p>
            <a:r>
              <a:rPr lang="en-GB" sz="2000" dirty="0">
                <a:solidFill>
                  <a:srgbClr val="336600"/>
                </a:solidFill>
              </a:rPr>
              <a:t>Beads are fitted to cab sides using recessed bolts which are welded over afterwards. </a:t>
            </a:r>
            <a:endParaRPr lang="en-GB" sz="2000" dirty="0"/>
          </a:p>
        </p:txBody>
      </p:sp>
    </p:spTree>
    <p:extLst>
      <p:ext uri="{BB962C8B-B14F-4D97-AF65-F5344CB8AC3E}">
        <p14:creationId xmlns:p14="http://schemas.microsoft.com/office/powerpoint/2010/main" xmlns="" val="26430790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58775" y="1345261"/>
            <a:ext cx="8091488" cy="376238"/>
          </a:xfrm>
        </p:spPr>
        <p:txBody>
          <a:bodyPr/>
          <a:lstStyle/>
          <a:p>
            <a:r>
              <a:rPr lang="en-GB" altLang="en-US" dirty="0"/>
              <a:t>Cab</a:t>
            </a:r>
          </a:p>
        </p:txBody>
      </p:sp>
      <p:sp>
        <p:nvSpPr>
          <p:cNvPr id="6" name="Content Placeholder 2"/>
          <p:cNvSpPr>
            <a:spLocks noGrp="1"/>
          </p:cNvSpPr>
          <p:nvPr>
            <p:ph idx="1"/>
          </p:nvPr>
        </p:nvSpPr>
        <p:spPr>
          <a:xfrm>
            <a:off x="121828" y="2988353"/>
            <a:ext cx="2725156" cy="1291820"/>
          </a:xfrm>
        </p:spPr>
        <p:txBody>
          <a:bodyPr>
            <a:noAutofit/>
          </a:bodyPr>
          <a:lstStyle/>
          <a:p>
            <a:pPr marL="0" indent="0">
              <a:buNone/>
            </a:pPr>
            <a:r>
              <a:rPr lang="en-GB" altLang="en-US" dirty="0">
                <a:solidFill>
                  <a:srgbClr val="336600"/>
                </a:solidFill>
              </a:rPr>
              <a:t>The cab is refitted to the frames to check that it is in gauge – it is!</a:t>
            </a:r>
            <a:endParaRPr lang="en-GB" alt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846983" y="2269196"/>
            <a:ext cx="5839817" cy="3878685"/>
          </a:xfrm>
          <a:prstGeom prst="rect">
            <a:avLst/>
          </a:prstGeom>
        </p:spPr>
      </p:pic>
    </p:spTree>
    <p:extLst>
      <p:ext uri="{BB962C8B-B14F-4D97-AF65-F5344CB8AC3E}">
        <p14:creationId xmlns:p14="http://schemas.microsoft.com/office/powerpoint/2010/main" xmlns="" val="24268224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74817" y="1370765"/>
            <a:ext cx="8091488" cy="376238"/>
          </a:xfrm>
        </p:spPr>
        <p:txBody>
          <a:bodyPr/>
          <a:lstStyle/>
          <a:p>
            <a:r>
              <a:rPr lang="en-GB" altLang="en-US" dirty="0"/>
              <a:t>Cab</a:t>
            </a:r>
          </a:p>
        </p:txBody>
      </p:sp>
      <p:sp>
        <p:nvSpPr>
          <p:cNvPr id="6" name="Content Placeholder 2"/>
          <p:cNvSpPr>
            <a:spLocks noGrp="1"/>
          </p:cNvSpPr>
          <p:nvPr>
            <p:ph idx="1"/>
          </p:nvPr>
        </p:nvSpPr>
        <p:spPr>
          <a:xfrm>
            <a:off x="209377" y="2084299"/>
            <a:ext cx="2725156" cy="1316628"/>
          </a:xfrm>
        </p:spPr>
        <p:txBody>
          <a:bodyPr>
            <a:noAutofit/>
          </a:bodyPr>
          <a:lstStyle/>
          <a:p>
            <a:pPr marL="0" indent="0">
              <a:buNone/>
            </a:pPr>
            <a:r>
              <a:rPr lang="en-GB" altLang="en-US" dirty="0">
                <a:solidFill>
                  <a:srgbClr val="336600"/>
                </a:solidFill>
              </a:rPr>
              <a:t>The air brake equipment cubicle is fitted to the lower sides of the cab.</a:t>
            </a:r>
            <a:endParaRPr lang="en-GB" alt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229583" y="2084299"/>
            <a:ext cx="5554494" cy="4165871"/>
          </a:xfrm>
          <a:prstGeom prst="rect">
            <a:avLst/>
          </a:prstGeom>
        </p:spPr>
      </p:pic>
    </p:spTree>
    <p:extLst>
      <p:ext uri="{BB962C8B-B14F-4D97-AF65-F5344CB8AC3E}">
        <p14:creationId xmlns:p14="http://schemas.microsoft.com/office/powerpoint/2010/main" xmlns="" val="41374082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82838" y="1354723"/>
            <a:ext cx="8091488" cy="376238"/>
          </a:xfrm>
        </p:spPr>
        <p:txBody>
          <a:bodyPr/>
          <a:lstStyle/>
          <a:p>
            <a:r>
              <a:rPr lang="en-GB" altLang="en-US" dirty="0"/>
              <a:t>Smokebox</a:t>
            </a:r>
          </a:p>
        </p:txBody>
      </p:sp>
      <p:sp>
        <p:nvSpPr>
          <p:cNvPr id="6" name="Content Placeholder 2"/>
          <p:cNvSpPr>
            <a:spLocks noGrp="1"/>
          </p:cNvSpPr>
          <p:nvPr>
            <p:ph idx="1"/>
          </p:nvPr>
        </p:nvSpPr>
        <p:spPr>
          <a:xfrm>
            <a:off x="209376" y="2084299"/>
            <a:ext cx="4129160" cy="1291820"/>
          </a:xfrm>
        </p:spPr>
        <p:txBody>
          <a:bodyPr>
            <a:noAutofit/>
          </a:bodyPr>
          <a:lstStyle/>
          <a:p>
            <a:pPr marL="0" indent="0">
              <a:buNone/>
            </a:pPr>
            <a:r>
              <a:rPr lang="en-GB" altLang="en-US" dirty="0">
                <a:solidFill>
                  <a:srgbClr val="336600"/>
                </a:solidFill>
              </a:rPr>
              <a:t>Thanks to generous sponsorship from The </a:t>
            </a:r>
            <a:r>
              <a:rPr lang="en-GB" altLang="en-US" dirty="0" err="1">
                <a:solidFill>
                  <a:srgbClr val="336600"/>
                </a:solidFill>
              </a:rPr>
              <a:t>Gresley</a:t>
            </a:r>
            <a:r>
              <a:rPr lang="en-GB" altLang="en-US" dirty="0">
                <a:solidFill>
                  <a:srgbClr val="336600"/>
                </a:solidFill>
              </a:rPr>
              <a:t> Society Trust the smokebox has taken form starting with the a kit of parts which are profiled and rolled from </a:t>
            </a:r>
            <a:r>
              <a:rPr lang="en-GB" altLang="en-US" dirty="0" err="1">
                <a:solidFill>
                  <a:srgbClr val="336600"/>
                </a:solidFill>
              </a:rPr>
              <a:t>CorTen</a:t>
            </a:r>
            <a:r>
              <a:rPr lang="en-GB" altLang="en-US" dirty="0">
                <a:solidFill>
                  <a:srgbClr val="336600"/>
                </a:solidFill>
              </a:rPr>
              <a:t> steel to improve corrosion resistance.</a:t>
            </a:r>
            <a:endParaRPr lang="en-GB" alt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647231" y="1994170"/>
            <a:ext cx="3660190" cy="4425906"/>
          </a:xfrm>
          <a:prstGeom prst="rect">
            <a:avLst/>
          </a:prstGeom>
        </p:spPr>
      </p:pic>
    </p:spTree>
    <p:extLst>
      <p:ext uri="{BB962C8B-B14F-4D97-AF65-F5344CB8AC3E}">
        <p14:creationId xmlns:p14="http://schemas.microsoft.com/office/powerpoint/2010/main" xmlns="" val="28988819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97594" y="1346702"/>
            <a:ext cx="8091488" cy="376238"/>
          </a:xfrm>
        </p:spPr>
        <p:txBody>
          <a:bodyPr/>
          <a:lstStyle/>
          <a:p>
            <a:r>
              <a:rPr lang="en-GB" altLang="en-US" dirty="0"/>
              <a:t>Smokebox</a:t>
            </a:r>
          </a:p>
        </p:txBody>
      </p:sp>
      <p:sp>
        <p:nvSpPr>
          <p:cNvPr id="6" name="Content Placeholder 2"/>
          <p:cNvSpPr>
            <a:spLocks noGrp="1"/>
          </p:cNvSpPr>
          <p:nvPr>
            <p:ph idx="1"/>
          </p:nvPr>
        </p:nvSpPr>
        <p:spPr>
          <a:xfrm>
            <a:off x="3441275" y="2002778"/>
            <a:ext cx="5245525" cy="1216578"/>
          </a:xfrm>
        </p:spPr>
        <p:txBody>
          <a:bodyPr>
            <a:noAutofit/>
          </a:bodyPr>
          <a:lstStyle/>
          <a:p>
            <a:pPr marL="0" indent="0">
              <a:buNone/>
            </a:pPr>
            <a:r>
              <a:rPr lang="en-GB" altLang="en-US" sz="2000" dirty="0">
                <a:solidFill>
                  <a:srgbClr val="336600"/>
                </a:solidFill>
              </a:rPr>
              <a:t>Mick Robinson cuts, prepares and tacks together the smokebox barrel and door frame, then a coded welder welds the seams.</a:t>
            </a:r>
            <a:endParaRPr lang="en-GB" altLang="en-US" sz="20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97594" y="2002778"/>
            <a:ext cx="2908336" cy="436250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034662" y="3219356"/>
            <a:ext cx="4652138" cy="3145927"/>
          </a:xfrm>
          <a:prstGeom prst="rect">
            <a:avLst/>
          </a:prstGeom>
        </p:spPr>
      </p:pic>
    </p:spTree>
    <p:extLst>
      <p:ext uri="{BB962C8B-B14F-4D97-AF65-F5344CB8AC3E}">
        <p14:creationId xmlns:p14="http://schemas.microsoft.com/office/powerpoint/2010/main" xmlns="" val="41017137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1379987"/>
            <a:ext cx="8091488" cy="376238"/>
          </a:xfrm>
        </p:spPr>
        <p:txBody>
          <a:bodyPr/>
          <a:lstStyle/>
          <a:p>
            <a:r>
              <a:rPr lang="en-GB" altLang="en-US" dirty="0"/>
              <a:t>Smokebox</a:t>
            </a:r>
          </a:p>
        </p:txBody>
      </p:sp>
      <p:sp>
        <p:nvSpPr>
          <p:cNvPr id="6" name="Content Placeholder 2"/>
          <p:cNvSpPr>
            <a:spLocks noGrp="1"/>
          </p:cNvSpPr>
          <p:nvPr>
            <p:ph idx="1"/>
          </p:nvPr>
        </p:nvSpPr>
        <p:spPr>
          <a:xfrm>
            <a:off x="457200" y="1909201"/>
            <a:ext cx="4274457" cy="1291820"/>
          </a:xfrm>
        </p:spPr>
        <p:txBody>
          <a:bodyPr>
            <a:noAutofit/>
          </a:bodyPr>
          <a:lstStyle/>
          <a:p>
            <a:pPr marL="0" indent="0">
              <a:buNone/>
            </a:pPr>
            <a:r>
              <a:rPr lang="en-GB" altLang="en-US" sz="2000" dirty="0">
                <a:solidFill>
                  <a:srgbClr val="336600"/>
                </a:solidFill>
              </a:rPr>
              <a:t>The anti-vacuum valve and </a:t>
            </a:r>
            <a:r>
              <a:rPr lang="en-GB" altLang="en-US" sz="2000" dirty="0" err="1">
                <a:solidFill>
                  <a:srgbClr val="336600"/>
                </a:solidFill>
              </a:rPr>
              <a:t>superheater</a:t>
            </a:r>
            <a:r>
              <a:rPr lang="en-GB" altLang="en-US" sz="2000" dirty="0">
                <a:solidFill>
                  <a:srgbClr val="336600"/>
                </a:solidFill>
              </a:rPr>
              <a:t> covers are made and fitted, door hinges and fittings are mounted enabling a trial fit of the smokebox on a temporary frame stay.</a:t>
            </a:r>
            <a:endParaRPr lang="en-GB" altLang="en-US" sz="20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914900" y="2037633"/>
            <a:ext cx="3694079" cy="4342331"/>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57200" y="3506974"/>
            <a:ext cx="3764605" cy="2823454"/>
          </a:xfrm>
          <a:prstGeom prst="rect">
            <a:avLst/>
          </a:prstGeom>
        </p:spPr>
      </p:pic>
    </p:spTree>
    <p:extLst>
      <p:ext uri="{BB962C8B-B14F-4D97-AF65-F5344CB8AC3E}">
        <p14:creationId xmlns:p14="http://schemas.microsoft.com/office/powerpoint/2010/main" xmlns="" val="26239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C9F20A-B9CF-4FBE-9F1A-64BF1D04B857}"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n-GB" sz="800" b="0" i="0">
              <a:solidFill>
                <a:srgbClr val="336600"/>
              </a:solidFill>
            </a:endParaRPr>
          </a:p>
        </p:txBody>
      </p:sp>
      <p:sp>
        <p:nvSpPr>
          <p:cNvPr id="166914" name="Text Box 2"/>
          <p:cNvSpPr txBox="1">
            <a:spLocks noChangeArrowheads="1"/>
          </p:cNvSpPr>
          <p:nvPr/>
        </p:nvSpPr>
        <p:spPr bwMode="auto">
          <a:xfrm>
            <a:off x="358775" y="1300162"/>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i="0" dirty="0">
                <a:solidFill>
                  <a:srgbClr val="D8CB52"/>
                </a:solidFill>
                <a:latin typeface="Tahoma" pitchFamily="32" charset="0"/>
              </a:rPr>
              <a:t>P2 project – facing up to the issues</a:t>
            </a:r>
          </a:p>
        </p:txBody>
      </p:sp>
      <p:sp>
        <p:nvSpPr>
          <p:cNvPr id="166915" name="Text Box 3"/>
          <p:cNvSpPr txBox="1">
            <a:spLocks noChangeArrowheads="1"/>
          </p:cNvSpPr>
          <p:nvPr/>
        </p:nvSpPr>
        <p:spPr bwMode="auto">
          <a:xfrm>
            <a:off x="358775" y="1676400"/>
            <a:ext cx="8569325" cy="4710113"/>
          </a:xfrm>
          <a:prstGeom prst="rect">
            <a:avLst/>
          </a:prstGeom>
          <a:noFill/>
          <a:ln w="9525">
            <a:noFill/>
            <a:round/>
            <a:headEnd/>
            <a:tailEnd/>
          </a:ln>
          <a:effectLst/>
        </p:spPr>
        <p:txBody>
          <a:bodyPr lIns="0" tIns="0" rIns="0" bIns="0"/>
          <a:lstStyle/>
          <a:p>
            <a:pPr marL="171450" indent="-171450">
              <a:spcAft>
                <a:spcPts val="625"/>
              </a:spcAft>
              <a:buClr>
                <a:srgbClr val="336600"/>
              </a:buClr>
              <a:buFont typeface="Arial"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r>
              <a:rPr lang="en-GB" sz="2000" b="0" i="0" dirty="0">
                <a:solidFill>
                  <a:srgbClr val="336600"/>
                </a:solidFill>
              </a:rPr>
              <a:t>Magnificent and impressive though they were, the original P2s gained an adverse reputation and history records that they were rebuilt into 4-6-2s</a:t>
            </a:r>
          </a:p>
          <a:p>
            <a:pPr marL="171450" indent="-171450">
              <a:spcAft>
                <a:spcPts val="625"/>
              </a:spcAft>
              <a:buClr>
                <a:srgbClr val="336600"/>
              </a:buClr>
              <a:buFont typeface="Arial"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r>
              <a:rPr lang="en-GB" sz="2000" b="0" i="0" dirty="0">
                <a:solidFill>
                  <a:srgbClr val="336600"/>
                </a:solidFill>
              </a:rPr>
              <a:t>A very different starting point compared to the A1 in terms of getting acceptance on the modern railway</a:t>
            </a:r>
          </a:p>
          <a:p>
            <a:pPr marL="171450" indent="-171450">
              <a:spcAft>
                <a:spcPts val="625"/>
              </a:spcAft>
              <a:buClr>
                <a:srgbClr val="336600"/>
              </a:buClr>
              <a:buFont typeface="Arial" charset="0"/>
              <a:buChar cha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r>
              <a:rPr lang="en-GB" sz="2000" b="0" i="0" dirty="0">
                <a:solidFill>
                  <a:srgbClr val="336600"/>
                </a:solidFill>
              </a:rPr>
              <a:t>Track spread – in modern parlance “poor curving performance” – is of particular concern in terms of gaining acceptance in the modern era</a:t>
            </a:r>
          </a:p>
          <a:p>
            <a:pPr marL="171450" indent="-171450">
              <a:spcAft>
                <a:spcPts val="625"/>
              </a:spcAft>
              <a:buClrTx/>
              <a:buFontTx/>
              <a:buNone/>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p:txBody>
      </p:sp>
      <p:sp>
        <p:nvSpPr>
          <p:cNvPr id="166916"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Feasibility Study</a:t>
            </a:r>
          </a:p>
        </p:txBody>
      </p:sp>
      <p:pic>
        <p:nvPicPr>
          <p:cNvPr id="7" name="Picture 4"/>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197735" y="3743550"/>
            <a:ext cx="6568225" cy="2698554"/>
          </a:xfrm>
          <a:prstGeom prst="rect">
            <a:avLst/>
          </a:prstGeom>
          <a:noFill/>
          <a:ln w="9360">
            <a:solidFill>
              <a:srgbClr val="000000"/>
            </a:solidFill>
            <a:miter lim="800000"/>
            <a:headEnd/>
            <a:tailEnd/>
          </a:ln>
          <a:effectLst/>
        </p:spPr>
      </p:pic>
    </p:spTree>
    <p:extLst>
      <p:ext uri="{BB962C8B-B14F-4D97-AF65-F5344CB8AC3E}">
        <p14:creationId xmlns:p14="http://schemas.microsoft.com/office/powerpoint/2010/main" xmlns="" val="33900943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78580" y="1362744"/>
            <a:ext cx="8091488" cy="376238"/>
          </a:xfrm>
        </p:spPr>
        <p:txBody>
          <a:bodyPr/>
          <a:lstStyle/>
          <a:p>
            <a:r>
              <a:rPr lang="en-GB" altLang="en-US" dirty="0"/>
              <a:t>Smokebox</a:t>
            </a:r>
          </a:p>
        </p:txBody>
      </p:sp>
      <p:sp>
        <p:nvSpPr>
          <p:cNvPr id="6" name="Content Placeholder 2"/>
          <p:cNvSpPr>
            <a:spLocks noGrp="1"/>
          </p:cNvSpPr>
          <p:nvPr>
            <p:ph idx="1"/>
          </p:nvPr>
        </p:nvSpPr>
        <p:spPr>
          <a:xfrm>
            <a:off x="569786" y="2006825"/>
            <a:ext cx="4209166" cy="1194195"/>
          </a:xfrm>
        </p:spPr>
        <p:txBody>
          <a:bodyPr>
            <a:noAutofit/>
          </a:bodyPr>
          <a:lstStyle/>
          <a:p>
            <a:pPr marL="0" indent="0">
              <a:buNone/>
            </a:pPr>
            <a:r>
              <a:rPr lang="en-GB" altLang="en-US" sz="2000" dirty="0">
                <a:solidFill>
                  <a:srgbClr val="336600"/>
                </a:solidFill>
              </a:rPr>
              <a:t>Beading for the smoke lifting plates is formed and the lifting plate joint strip made and fitted.</a:t>
            </a:r>
            <a:endParaRPr lang="en-GB" altLang="en-US" sz="20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336837" y="2006826"/>
            <a:ext cx="3233231" cy="431097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69786" y="3116780"/>
            <a:ext cx="4209166" cy="3201021"/>
          </a:xfrm>
          <a:prstGeom prst="rect">
            <a:avLst/>
          </a:prstGeom>
        </p:spPr>
      </p:pic>
    </p:spTree>
    <p:extLst>
      <p:ext uri="{BB962C8B-B14F-4D97-AF65-F5344CB8AC3E}">
        <p14:creationId xmlns:p14="http://schemas.microsoft.com/office/powerpoint/2010/main" xmlns="" val="6569719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66546" y="1362743"/>
            <a:ext cx="8091488" cy="376238"/>
          </a:xfrm>
        </p:spPr>
        <p:txBody>
          <a:bodyPr/>
          <a:lstStyle/>
          <a:p>
            <a:r>
              <a:rPr lang="en-GB" altLang="en-US" dirty="0"/>
              <a:t>Smokebox</a:t>
            </a:r>
          </a:p>
        </p:txBody>
      </p:sp>
      <p:sp>
        <p:nvSpPr>
          <p:cNvPr id="6" name="Content Placeholder 2"/>
          <p:cNvSpPr>
            <a:spLocks noGrp="1"/>
          </p:cNvSpPr>
          <p:nvPr>
            <p:ph idx="1"/>
          </p:nvPr>
        </p:nvSpPr>
        <p:spPr>
          <a:xfrm>
            <a:off x="466546" y="2035773"/>
            <a:ext cx="3200782" cy="1165248"/>
          </a:xfrm>
        </p:spPr>
        <p:txBody>
          <a:bodyPr>
            <a:noAutofit/>
          </a:bodyPr>
          <a:lstStyle/>
          <a:p>
            <a:pPr marL="0" indent="0">
              <a:buNone/>
            </a:pPr>
            <a:r>
              <a:rPr lang="en-GB" altLang="en-US" dirty="0">
                <a:solidFill>
                  <a:srgbClr val="336600"/>
                </a:solidFill>
              </a:rPr>
              <a:t>The smoke lifting plates are trial fitted to the smokebox.</a:t>
            </a:r>
            <a:endParaRPr lang="en-GB" alt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926498" y="2035773"/>
            <a:ext cx="4128004" cy="4177094"/>
          </a:xfrm>
          <a:prstGeom prst="rect">
            <a:avLst/>
          </a:prstGeom>
        </p:spPr>
      </p:pic>
    </p:spTree>
    <p:extLst>
      <p:ext uri="{BB962C8B-B14F-4D97-AF65-F5344CB8AC3E}">
        <p14:creationId xmlns:p14="http://schemas.microsoft.com/office/powerpoint/2010/main" xmlns="" val="22517894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74817" y="1354722"/>
            <a:ext cx="8091488" cy="376238"/>
          </a:xfrm>
        </p:spPr>
        <p:txBody>
          <a:bodyPr/>
          <a:lstStyle/>
          <a:p>
            <a:r>
              <a:rPr lang="en-GB" altLang="en-US" dirty="0"/>
              <a:t>Where we are now</a:t>
            </a:r>
          </a:p>
        </p:txBody>
      </p:sp>
      <p:pic>
        <p:nvPicPr>
          <p:cNvPr id="7" name="Picture 6"/>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021792" y="1832098"/>
            <a:ext cx="4956524" cy="4678173"/>
          </a:xfrm>
          <a:prstGeom prst="rect">
            <a:avLst/>
          </a:prstGeom>
        </p:spPr>
      </p:pic>
    </p:spTree>
    <p:extLst>
      <p:ext uri="{BB962C8B-B14F-4D97-AF65-F5344CB8AC3E}">
        <p14:creationId xmlns:p14="http://schemas.microsoft.com/office/powerpoint/2010/main" xmlns="" val="37031318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5"/>
          <p:cNvSpPr>
            <a:spLocks noGrp="1" noChangeArrowheads="1"/>
          </p:cNvSpPr>
          <p:nvPr>
            <p:ph type="title"/>
          </p:nvPr>
        </p:nvSpPr>
        <p:spPr>
          <a:xfrm>
            <a:off x="460375" y="1394619"/>
            <a:ext cx="8091488" cy="376238"/>
          </a:xfrm>
        </p:spPr>
        <p:txBody>
          <a:bodyPr/>
          <a:lstStyle/>
          <a:p>
            <a:pPr eaLnBrk="1" hangingPunct="1"/>
            <a:r>
              <a:rPr lang="en-GB" altLang="en-US" dirty="0"/>
              <a:t>Finding £5m - fundraising initiatives</a:t>
            </a:r>
          </a:p>
        </p:txBody>
      </p:sp>
      <p:sp>
        <p:nvSpPr>
          <p:cNvPr id="47108" name="Rectangle 6"/>
          <p:cNvSpPr>
            <a:spLocks noGrp="1" noChangeArrowheads="1"/>
          </p:cNvSpPr>
          <p:nvPr>
            <p:ph idx="1"/>
          </p:nvPr>
        </p:nvSpPr>
        <p:spPr>
          <a:xfrm>
            <a:off x="234950" y="1839913"/>
            <a:ext cx="8697913" cy="4575175"/>
          </a:xfrm>
        </p:spPr>
        <p:txBody>
          <a:bodyPr/>
          <a:lstStyle/>
          <a:p>
            <a:pPr eaLnBrk="1" hangingPunct="1">
              <a:lnSpc>
                <a:spcPct val="150000"/>
              </a:lnSpc>
            </a:pPr>
            <a:r>
              <a:rPr lang="en-GB" altLang="en-US" dirty="0">
                <a:solidFill>
                  <a:srgbClr val="336600"/>
                </a:solidFill>
              </a:rPr>
              <a:t>The Founders Club</a:t>
            </a:r>
          </a:p>
          <a:p>
            <a:pPr eaLnBrk="1" hangingPunct="1">
              <a:lnSpc>
                <a:spcPct val="150000"/>
              </a:lnSpc>
            </a:pPr>
            <a:r>
              <a:rPr lang="en-GB" altLang="en-US" dirty="0">
                <a:solidFill>
                  <a:srgbClr val="336600"/>
                </a:solidFill>
              </a:rPr>
              <a:t>Regular donations by Covenant</a:t>
            </a:r>
          </a:p>
          <a:p>
            <a:pPr eaLnBrk="1" hangingPunct="1">
              <a:lnSpc>
                <a:spcPct val="150000"/>
              </a:lnSpc>
            </a:pPr>
            <a:r>
              <a:rPr lang="en-GB" altLang="en-US" dirty="0">
                <a:solidFill>
                  <a:srgbClr val="336600"/>
                </a:solidFill>
              </a:rPr>
              <a:t>Sponsoring a component by Dedicated Donation</a:t>
            </a:r>
          </a:p>
          <a:p>
            <a:pPr eaLnBrk="1" hangingPunct="1">
              <a:lnSpc>
                <a:spcPct val="150000"/>
              </a:lnSpc>
            </a:pPr>
            <a:r>
              <a:rPr lang="en-GB" altLang="en-US" dirty="0">
                <a:solidFill>
                  <a:srgbClr val="336600"/>
                </a:solidFill>
              </a:rPr>
              <a:t>Commercial sponsorship</a:t>
            </a:r>
          </a:p>
          <a:p>
            <a:pPr eaLnBrk="1" hangingPunct="1">
              <a:lnSpc>
                <a:spcPct val="150000"/>
              </a:lnSpc>
            </a:pPr>
            <a:r>
              <a:rPr lang="en-GB" altLang="en-US" dirty="0">
                <a:solidFill>
                  <a:srgbClr val="336600"/>
                </a:solidFill>
              </a:rPr>
              <a:t>The Boiler Club</a:t>
            </a:r>
          </a:p>
          <a:p>
            <a:pPr eaLnBrk="1" hangingPunct="1">
              <a:lnSpc>
                <a:spcPct val="150000"/>
              </a:lnSpc>
            </a:pPr>
            <a:r>
              <a:rPr lang="en-GB" altLang="en-US" dirty="0">
                <a:solidFill>
                  <a:srgbClr val="336600"/>
                </a:solidFill>
              </a:rPr>
              <a:t>The Mikado Club</a:t>
            </a:r>
          </a:p>
          <a:p>
            <a:pPr eaLnBrk="1" hangingPunct="1">
              <a:lnSpc>
                <a:spcPct val="150000"/>
              </a:lnSpc>
            </a:pPr>
            <a:r>
              <a:rPr lang="en-GB" altLang="en-US" dirty="0">
                <a:solidFill>
                  <a:srgbClr val="336600"/>
                </a:solidFill>
              </a:rPr>
              <a:t>Loan finance </a:t>
            </a:r>
          </a:p>
          <a:p>
            <a:pPr eaLnBrk="1" hangingPunct="1">
              <a:lnSpc>
                <a:spcPct val="150000"/>
              </a:lnSpc>
            </a:pPr>
            <a:r>
              <a:rPr lang="en-GB" altLang="en-US" dirty="0">
                <a:solidFill>
                  <a:srgbClr val="336600"/>
                </a:solidFill>
              </a:rPr>
              <a:t>Legacies</a:t>
            </a:r>
          </a:p>
          <a:p>
            <a:pPr eaLnBrk="1" hangingPunct="1">
              <a:lnSpc>
                <a:spcPct val="150000"/>
              </a:lnSpc>
            </a:pPr>
            <a:r>
              <a:rPr lang="en-GB" altLang="en-US" dirty="0">
                <a:solidFill>
                  <a:srgbClr val="336600"/>
                </a:solidFill>
              </a:rPr>
              <a:t>Grants</a:t>
            </a:r>
          </a:p>
          <a:p>
            <a:pPr eaLnBrk="1" hangingPunct="1">
              <a:lnSpc>
                <a:spcPct val="110000"/>
              </a:lnSpc>
            </a:pPr>
            <a:endParaRPr lang="en-GB" altLang="en-US" sz="2400" dirty="0">
              <a:solidFill>
                <a:srgbClr val="336600"/>
              </a:solidFill>
            </a:endParaRPr>
          </a:p>
          <a:p>
            <a:pPr eaLnBrk="1" hangingPunct="1">
              <a:lnSpc>
                <a:spcPct val="110000"/>
              </a:lnSpc>
            </a:pPr>
            <a:endParaRPr lang="en-GB" altLang="en-US" sz="2400" dirty="0">
              <a:solidFill>
                <a:srgbClr val="336600"/>
              </a:solidFill>
            </a:endParaRPr>
          </a:p>
          <a:p>
            <a:pPr eaLnBrk="1" hangingPunct="1">
              <a:lnSpc>
                <a:spcPct val="110000"/>
              </a:lnSpc>
            </a:pPr>
            <a:endParaRPr lang="en-GB" altLang="en-US" sz="2400" dirty="0">
              <a:solidFill>
                <a:srgbClr val="336600"/>
              </a:solidFill>
            </a:endParaRPr>
          </a:p>
        </p:txBody>
      </p:sp>
      <p:sp>
        <p:nvSpPr>
          <p:cNvPr id="47106" name="Slide Number Placeholder 4"/>
          <p:cNvSpPr>
            <a:spLocks noGrp="1"/>
          </p:cNvSpPr>
          <p:nvPr>
            <p:ph type="sldNum" sz="quarter" idx="11"/>
          </p:nvPr>
        </p:nvSpPr>
        <p:spPr>
          <a:noFill/>
          <a:ln>
            <a:miter lim="800000"/>
            <a:headEnd/>
            <a:tailEnd/>
          </a:ln>
        </p:spPr>
        <p:txBody>
          <a:bodyPr/>
          <a:lstStyle/>
          <a:p>
            <a:fld id="{2A26D62D-006C-4A4D-83AD-869FA7FBDBEF}" type="slidenum">
              <a:rPr lang="en-US" altLang="en-GB" smtClean="0">
                <a:solidFill>
                  <a:srgbClr val="336600"/>
                </a:solidFill>
                <a:latin typeface="Arial" charset="0"/>
                <a:ea typeface="MS PGothic" pitchFamily="34" charset="-128"/>
              </a:rPr>
              <a:pPr/>
              <a:t>83</a:t>
            </a:fld>
            <a:endParaRPr lang="en-US" altLang="en-GB">
              <a:solidFill>
                <a:srgbClr val="336600"/>
              </a:solidFill>
              <a:latin typeface="Arial" charset="0"/>
              <a:ea typeface="MS PGothic" pitchFamily="34" charset="-128"/>
            </a:endParaRPr>
          </a:p>
        </p:txBody>
      </p:sp>
      <p:sp>
        <p:nvSpPr>
          <p:cNvPr id="47109" name="Rectangle 7"/>
          <p:cNvSpPr>
            <a:spLocks noChangeArrowheads="1"/>
          </p:cNvSpPr>
          <p:nvPr/>
        </p:nvSpPr>
        <p:spPr bwMode="auto">
          <a:xfrm>
            <a:off x="460375" y="434975"/>
            <a:ext cx="3633788" cy="300038"/>
          </a:xfrm>
          <a:prstGeom prst="rect">
            <a:avLst/>
          </a:prstGeom>
          <a:noFill/>
          <a:ln w="12700">
            <a:noFill/>
            <a:miter lim="800000"/>
            <a:headEnd/>
            <a:tailEnd/>
          </a:ln>
        </p:spPr>
        <p:txBody>
          <a:bodyPr lIns="0" tIns="0" rIns="0" bIns="0"/>
          <a:lstStyle/>
          <a:p>
            <a:pPr>
              <a:lnSpc>
                <a:spcPct val="90000"/>
              </a:lnSpc>
              <a:spcAft>
                <a:spcPct val="0"/>
              </a:spcAft>
            </a:pPr>
            <a:r>
              <a:rPr lang="en-GB" altLang="en-US" sz="1800" i="0" dirty="0">
                <a:solidFill>
                  <a:srgbClr val="336600"/>
                </a:solidFill>
                <a:latin typeface="Tahoma" pitchFamily="34" charset="0"/>
              </a:rPr>
              <a:t>Raising the money</a:t>
            </a:r>
          </a:p>
        </p:txBody>
      </p:sp>
      <p:sp>
        <p:nvSpPr>
          <p:cNvPr id="2" name="TextBox 1"/>
          <p:cNvSpPr txBox="1"/>
          <p:nvPr/>
        </p:nvSpPr>
        <p:spPr>
          <a:xfrm>
            <a:off x="3481137" y="5491758"/>
            <a:ext cx="5526505" cy="923330"/>
          </a:xfrm>
          <a:prstGeom prst="rect">
            <a:avLst/>
          </a:prstGeom>
          <a:noFill/>
        </p:spPr>
        <p:txBody>
          <a:bodyPr wrap="square" rtlCol="0">
            <a:spAutoFit/>
          </a:bodyPr>
          <a:lstStyle/>
          <a:p>
            <a:r>
              <a:rPr lang="en-GB" sz="2400" b="0" dirty="0">
                <a:solidFill>
                  <a:srgbClr val="FF0000"/>
                </a:solidFill>
              </a:rPr>
              <a:t>£1m spent to date</a:t>
            </a:r>
          </a:p>
          <a:p>
            <a:r>
              <a:rPr lang="en-GB" sz="2400" b="0" dirty="0">
                <a:solidFill>
                  <a:srgbClr val="FF0000"/>
                </a:solidFill>
              </a:rPr>
              <a:t>Over £2.2m committed by supporters</a:t>
            </a:r>
          </a:p>
        </p:txBody>
      </p:sp>
    </p:spTree>
    <p:extLst>
      <p:ext uri="{BB962C8B-B14F-4D97-AF65-F5344CB8AC3E}">
        <p14:creationId xmlns:p14="http://schemas.microsoft.com/office/powerpoint/2010/main" xmlns="" val="415362316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ext Box 1"/>
          <p:cNvSpPr txBox="1">
            <a:spLocks noChangeArrowheads="1"/>
          </p:cNvSpPr>
          <p:nvPr/>
        </p:nvSpPr>
        <p:spPr bwMode="auto">
          <a:xfrm>
            <a:off x="358775" y="1300162"/>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i="0" dirty="0">
                <a:solidFill>
                  <a:srgbClr val="D8CB52"/>
                </a:solidFill>
                <a:latin typeface="Tahoma" pitchFamily="32" charset="0"/>
              </a:rPr>
              <a:t>Questions and answers</a:t>
            </a:r>
          </a:p>
        </p:txBody>
      </p:sp>
      <p:sp>
        <p:nvSpPr>
          <p:cNvPr id="173058" name="Text Box 2"/>
          <p:cNvSpPr txBox="1">
            <a:spLocks noChangeArrowheads="1"/>
          </p:cNvSpPr>
          <p:nvPr/>
        </p:nvSpPr>
        <p:spPr bwMode="auto">
          <a:xfrm>
            <a:off x="358775" y="1676400"/>
            <a:ext cx="8421688" cy="4710113"/>
          </a:xfrm>
          <a:prstGeom prst="rect">
            <a:avLst/>
          </a:prstGeom>
          <a:noFill/>
          <a:ln w="9525">
            <a:noFill/>
            <a:round/>
            <a:headEnd/>
            <a:tailEnd/>
          </a:ln>
          <a:effectLst/>
        </p:spPr>
        <p:txBody>
          <a:bodyPr lIns="0" tIns="0" rIns="0" bIns="0"/>
          <a:lstStyle/>
          <a:p>
            <a:pPr marL="174625" indent="-171450">
              <a:spcAft>
                <a:spcPts val="625"/>
              </a:spcAft>
              <a:buClrTx/>
              <a:buFontTx/>
              <a:buNone/>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endParaRPr lang="en-GB" sz="2000" b="0" i="0" dirty="0">
              <a:solidFill>
                <a:srgbClr val="336600"/>
              </a:solidFill>
            </a:endParaRPr>
          </a:p>
          <a:p>
            <a:pPr marL="174625" indent="-171450">
              <a:spcAft>
                <a:spcPts val="625"/>
              </a:spcAft>
              <a:buClrTx/>
              <a:buFontTx/>
              <a:buNone/>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endParaRPr lang="en-GB" sz="2000" b="0" i="0" dirty="0">
              <a:solidFill>
                <a:srgbClr val="336600"/>
              </a:solidFill>
            </a:endParaRPr>
          </a:p>
          <a:p>
            <a:pPr marL="174625" indent="-171450">
              <a:spcAft>
                <a:spcPts val="625"/>
              </a:spcAft>
              <a:buClrTx/>
              <a:buFontTx/>
              <a:buNone/>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endParaRPr lang="en-GB" sz="2000" b="0" i="0" dirty="0">
              <a:solidFill>
                <a:srgbClr val="336600"/>
              </a:solidFill>
            </a:endParaRPr>
          </a:p>
          <a:p>
            <a:pPr marL="174625" indent="-171450" algn="ctr">
              <a:spcAft>
                <a:spcPts val="625"/>
              </a:spcAft>
              <a:buClrTx/>
              <a:buFontTx/>
              <a:buNone/>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en-GB" sz="2000" b="0" i="0" dirty="0">
                <a:solidFill>
                  <a:srgbClr val="336600"/>
                </a:solidFill>
              </a:rPr>
              <a:t>For more information on 2007 Prince of Wales please visit</a:t>
            </a:r>
          </a:p>
          <a:p>
            <a:pPr marL="174625" indent="-171450" algn="ctr">
              <a:spcAft>
                <a:spcPts val="625"/>
              </a:spcAft>
              <a:buClrTx/>
              <a:buFontTx/>
              <a:buNone/>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endParaRPr lang="en-GB" sz="2000" b="0" i="0" dirty="0">
              <a:solidFill>
                <a:srgbClr val="336600"/>
              </a:solidFill>
            </a:endParaRPr>
          </a:p>
          <a:p>
            <a:pPr marL="174625" indent="-171450" algn="ctr">
              <a:spcAft>
                <a:spcPts val="1000"/>
              </a:spcAft>
              <a:buClrTx/>
              <a:buFontTx/>
              <a:buNone/>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en-GB" sz="3200" b="0" i="0" dirty="0">
                <a:solidFill>
                  <a:srgbClr val="CCCCFF"/>
                </a:solidFill>
                <a:hlinkClick r:id="rId3"/>
              </a:rPr>
              <a:t>www.p2steam.com</a:t>
            </a:r>
          </a:p>
          <a:p>
            <a:pPr marL="174625" indent="-171450" algn="ctr">
              <a:spcAft>
                <a:spcPts val="1000"/>
              </a:spcAft>
              <a:buClrTx/>
              <a:buFontTx/>
              <a:buNone/>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endParaRPr lang="en-GB" sz="3200" b="0" i="0" dirty="0">
              <a:solidFill>
                <a:srgbClr val="336600"/>
              </a:solidFill>
            </a:endParaRPr>
          </a:p>
          <a:p>
            <a:pPr marL="174625" indent="-171450" algn="ctr">
              <a:spcAft>
                <a:spcPts val="750"/>
              </a:spcAft>
              <a:buClrTx/>
              <a:buFontTx/>
              <a:buNone/>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en-GB" sz="2400" b="0" i="0" dirty="0">
                <a:solidFill>
                  <a:srgbClr val="FF0000"/>
                </a:solidFill>
              </a:rPr>
              <a:t>Thank you !</a:t>
            </a:r>
          </a:p>
        </p:txBody>
      </p:sp>
      <p:sp>
        <p:nvSpPr>
          <p:cNvPr id="173059" name="Rectangle 3"/>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0" i="0">
                <a:solidFill>
                  <a:srgbClr val="333333"/>
                </a:solidFill>
                <a:latin typeface="Tahoma" pitchFamily="32" charset="0"/>
              </a:rPr>
              <a:t>And finally…</a:t>
            </a:r>
          </a:p>
        </p:txBody>
      </p:sp>
      <p:sp>
        <p:nvSpPr>
          <p:cNvPr id="5" name="Slide Number Placeholder 4"/>
          <p:cNvSpPr>
            <a:spLocks noGrp="1"/>
          </p:cNvSpPr>
          <p:nvPr>
            <p:ph type="sldNum" sz="quarter" idx="11"/>
          </p:nvPr>
        </p:nvSpPr>
        <p:spPr/>
        <p:txBody>
          <a:bodyPr/>
          <a:lstStyle/>
          <a:p>
            <a:fld id="{F9C18F60-BB31-4FBC-BB7B-A86AFCD2F83E}" type="slidenum">
              <a:rPr lang="en-US" altLang="en-GB" smtClean="0"/>
              <a:pPr/>
              <a:t>84</a:t>
            </a:fld>
            <a:endParaRPr lang="en-US" alt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1"/>
          <p:cNvSpPr txBox="1">
            <a:spLocks noChangeArrowheads="1"/>
          </p:cNvSpPr>
          <p:nvPr/>
        </p:nvSpPr>
        <p:spPr bwMode="auto">
          <a:xfrm>
            <a:off x="8712200" y="6672263"/>
            <a:ext cx="355600" cy="122237"/>
          </a:xfrm>
          <a:prstGeom prst="rect">
            <a:avLst/>
          </a:prstGeom>
          <a:noFill/>
          <a:ln w="9525">
            <a:noFill/>
            <a:round/>
            <a:headEnd/>
            <a:tailEnd/>
          </a:ln>
          <a:effectLst/>
        </p:spPr>
        <p:txBody>
          <a:bodyPr lIns="0" tIns="0" rIns="0" bIns="0" anchor="b">
            <a:spAutoFit/>
          </a:bodyPr>
          <a:lstStyle/>
          <a:p>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C9F20A-B9CF-4FBE-9F1A-64BF1D04B857}" type="slidenum">
              <a:rPr lang="en-GB" sz="800" b="0" i="0">
                <a:solidFill>
                  <a:srgbClr val="336600"/>
                </a:solidFill>
              </a:rPr>
              <a:pPr algn="ctr">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n-GB" sz="800" b="0" i="0">
              <a:solidFill>
                <a:srgbClr val="336600"/>
              </a:solidFill>
            </a:endParaRPr>
          </a:p>
        </p:txBody>
      </p:sp>
      <p:sp>
        <p:nvSpPr>
          <p:cNvPr id="166914" name="Text Box 2"/>
          <p:cNvSpPr txBox="1">
            <a:spLocks noChangeArrowheads="1"/>
          </p:cNvSpPr>
          <p:nvPr/>
        </p:nvSpPr>
        <p:spPr bwMode="auto">
          <a:xfrm>
            <a:off x="358775" y="1310030"/>
            <a:ext cx="8091488" cy="376238"/>
          </a:xfrm>
          <a:prstGeom prst="rect">
            <a:avLst/>
          </a:prstGeom>
          <a:noFill/>
          <a:ln w="9525">
            <a:noFill/>
            <a:round/>
            <a:headEnd/>
            <a:tailEnd/>
          </a:ln>
          <a:effectLst/>
        </p:spPr>
        <p:txBody>
          <a:bodyPr lIns="0" tIns="0" rIns="0" bIns="0"/>
          <a:lstStyle/>
          <a:p>
            <a:pPr>
              <a:lnSpc>
                <a:spcPct val="9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0" i="0" dirty="0">
                <a:solidFill>
                  <a:srgbClr val="D8CB52"/>
                </a:solidFill>
                <a:latin typeface="Tahoma" pitchFamily="32" charset="0"/>
              </a:rPr>
              <a:t>Aim of Feasibility Study</a:t>
            </a:r>
          </a:p>
        </p:txBody>
      </p:sp>
      <p:sp>
        <p:nvSpPr>
          <p:cNvPr id="166915" name="Text Box 3"/>
          <p:cNvSpPr txBox="1">
            <a:spLocks noChangeArrowheads="1"/>
          </p:cNvSpPr>
          <p:nvPr/>
        </p:nvSpPr>
        <p:spPr bwMode="auto">
          <a:xfrm>
            <a:off x="358775" y="1676400"/>
            <a:ext cx="8569325" cy="4710113"/>
          </a:xfrm>
          <a:prstGeom prst="rect">
            <a:avLst/>
          </a:prstGeom>
          <a:noFill/>
          <a:ln w="9525">
            <a:noFill/>
            <a:round/>
            <a:headEnd/>
            <a:tailEnd/>
          </a:ln>
          <a:effectLst/>
        </p:spPr>
        <p:txBody>
          <a:bodyPr lIns="0" tIns="0" rIns="0" bIns="0"/>
          <a:lstStyle/>
          <a:p>
            <a:pPr>
              <a:spcAft>
                <a:spcPts val="625"/>
              </a:spcAft>
              <a:buClr>
                <a:srgbClr val="336600"/>
              </a:buCl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r>
              <a:rPr lang="en-GB" sz="2000" b="0" dirty="0">
                <a:solidFill>
                  <a:srgbClr val="336600"/>
                </a:solidFill>
              </a:rPr>
              <a:t>To demonstrate that it is technically possible to build a new P2 that will gain acceptance for running on the national railway network</a:t>
            </a:r>
          </a:p>
          <a:p>
            <a:pPr marL="171450" indent="-171450">
              <a:spcAft>
                <a:spcPts val="625"/>
              </a:spcAft>
              <a:buClrTx/>
              <a:buFontTx/>
              <a:buNone/>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en-GB" sz="2000" b="0" i="0" dirty="0">
              <a:solidFill>
                <a:srgbClr val="336600"/>
              </a:solidFill>
            </a:endParaRPr>
          </a:p>
        </p:txBody>
      </p:sp>
      <p:sp>
        <p:nvSpPr>
          <p:cNvPr id="166916" name="Rectangle 4"/>
          <p:cNvSpPr>
            <a:spLocks noChangeArrowheads="1"/>
          </p:cNvSpPr>
          <p:nvPr/>
        </p:nvSpPr>
        <p:spPr bwMode="auto">
          <a:xfrm>
            <a:off x="460375" y="434975"/>
            <a:ext cx="3633788" cy="300038"/>
          </a:xfrm>
          <a:prstGeom prst="rect">
            <a:avLst/>
          </a:prstGeom>
          <a:noFill/>
          <a:ln w="9525">
            <a:noFill/>
            <a:round/>
            <a:headEnd/>
            <a:tailEnd/>
          </a:ln>
          <a:effectLst/>
        </p:spPr>
        <p:txBody>
          <a:bodyPr lIns="0" tIns="0" rIns="0" bIns="0"/>
          <a:lstStyle/>
          <a:p>
            <a:pPr>
              <a:lnSpc>
                <a:spcPct val="90000"/>
              </a:lnSpc>
              <a:spcAft>
                <a:spcPct val="0"/>
              </a:spcAft>
            </a:pPr>
            <a:r>
              <a:rPr lang="en-GB" altLang="en-US" sz="1800" dirty="0">
                <a:solidFill>
                  <a:srgbClr val="336600"/>
                </a:solidFill>
                <a:latin typeface="Tahoma" pitchFamily="34" charset="0"/>
              </a:rPr>
              <a:t>Feasibility Study</a:t>
            </a:r>
          </a:p>
        </p:txBody>
      </p:sp>
      <p:pic>
        <p:nvPicPr>
          <p:cNvPr id="8" name="Picture 3"/>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3309004" y="2439536"/>
            <a:ext cx="5563669" cy="3946977"/>
          </a:xfrm>
          <a:prstGeom prst="rect">
            <a:avLst/>
          </a:prstGeom>
          <a:noFill/>
          <a:ln w="9360">
            <a:solidFill>
              <a:srgbClr val="000000"/>
            </a:solidFill>
            <a:miter lim="800000"/>
            <a:headEnd/>
            <a:tailEnd/>
          </a:ln>
          <a:effectLst/>
        </p:spPr>
      </p:pic>
    </p:spTree>
    <p:extLst>
      <p:ext uri="{BB962C8B-B14F-4D97-AF65-F5344CB8AC3E}">
        <p14:creationId xmlns:p14="http://schemas.microsoft.com/office/powerpoint/2010/main" xmlns="" val="39919239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Deloitte Standard">
  <a:themeElements>
    <a:clrScheme name="2_Deloitte Standard 1">
      <a:dk1>
        <a:srgbClr val="D9D9B2"/>
      </a:dk1>
      <a:lt1>
        <a:srgbClr val="FFFFFF"/>
      </a:lt1>
      <a:dk2>
        <a:srgbClr val="E5E5CC"/>
      </a:dk2>
      <a:lt2>
        <a:srgbClr val="000066"/>
      </a:lt2>
      <a:accent1>
        <a:srgbClr val="800080"/>
      </a:accent1>
      <a:accent2>
        <a:srgbClr val="996633"/>
      </a:accent2>
      <a:accent3>
        <a:srgbClr val="F0F0E2"/>
      </a:accent3>
      <a:accent4>
        <a:srgbClr val="DADADA"/>
      </a:accent4>
      <a:accent5>
        <a:srgbClr val="C0AAC0"/>
      </a:accent5>
      <a:accent6>
        <a:srgbClr val="8A5C2D"/>
      </a:accent6>
      <a:hlink>
        <a:srgbClr val="336600"/>
      </a:hlink>
      <a:folHlink>
        <a:srgbClr val="6666FF"/>
      </a:folHlink>
    </a:clrScheme>
    <a:fontScheme name="2_Deloitte Standar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None/>
          <a:tabLst/>
          <a:defRPr kumimoji="0" lang="en-US" sz="32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None/>
          <a:tabLst/>
          <a:defRPr kumimoji="0" lang="en-US" sz="3200" b="1" i="0" u="none" strike="noStrike" cap="none" normalizeH="0" baseline="0" smtClean="0">
            <a:ln>
              <a:noFill/>
            </a:ln>
            <a:solidFill>
              <a:srgbClr val="000066"/>
            </a:solidFill>
            <a:effectLst/>
            <a:latin typeface="Arial" charset="0"/>
          </a:defRPr>
        </a:defPPr>
      </a:lstStyle>
    </a:lnDef>
  </a:objectDefaults>
  <a:extraClrSchemeLst>
    <a:extraClrScheme>
      <a:clrScheme name="2_Deloitte Standard 1">
        <a:dk1>
          <a:srgbClr val="D9D9B2"/>
        </a:dk1>
        <a:lt1>
          <a:srgbClr val="FFFFFF"/>
        </a:lt1>
        <a:dk2>
          <a:srgbClr val="E5E5CC"/>
        </a:dk2>
        <a:lt2>
          <a:srgbClr val="000066"/>
        </a:lt2>
        <a:accent1>
          <a:srgbClr val="800080"/>
        </a:accent1>
        <a:accent2>
          <a:srgbClr val="996633"/>
        </a:accent2>
        <a:accent3>
          <a:srgbClr val="F0F0E2"/>
        </a:accent3>
        <a:accent4>
          <a:srgbClr val="DADADA"/>
        </a:accent4>
        <a:accent5>
          <a:srgbClr val="C0AAC0"/>
        </a:accent5>
        <a:accent6>
          <a:srgbClr val="8A5C2D"/>
        </a:accent6>
        <a:hlink>
          <a:srgbClr val="336600"/>
        </a:hlink>
        <a:folHlink>
          <a:srgbClr val="6666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66"/>
    </a:dk1>
    <a:lt1>
      <a:srgbClr val="FFFFFF"/>
    </a:lt1>
    <a:dk2>
      <a:srgbClr val="003399"/>
    </a:dk2>
    <a:lt2>
      <a:srgbClr val="CC3300"/>
    </a:lt2>
    <a:accent1>
      <a:srgbClr val="800080"/>
    </a:accent1>
    <a:accent2>
      <a:srgbClr val="996633"/>
    </a:accent2>
    <a:accent3>
      <a:srgbClr val="FFFFFF"/>
    </a:accent3>
    <a:accent4>
      <a:srgbClr val="000056"/>
    </a:accent4>
    <a:accent5>
      <a:srgbClr val="C0AAC0"/>
    </a:accent5>
    <a:accent6>
      <a:srgbClr val="8A5C2D"/>
    </a:accent6>
    <a:hlink>
      <a:srgbClr val="336600"/>
    </a:hlink>
    <a:folHlink>
      <a:srgbClr val="6666FF"/>
    </a:folHlink>
  </a:clrScheme>
</a:themeOverride>
</file>

<file path=docProps/app.xml><?xml version="1.0" encoding="utf-8"?>
<Properties xmlns="http://schemas.openxmlformats.org/officeDocument/2006/extended-properties" xmlns:vt="http://schemas.openxmlformats.org/officeDocument/2006/docPropsVTypes">
  <Template/>
  <TotalTime>27688</TotalTime>
  <Words>2115</Words>
  <Application>Microsoft Office PowerPoint</Application>
  <PresentationFormat>On-screen Show (4:3)</PresentationFormat>
  <Paragraphs>477</Paragraphs>
  <Slides>84</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2_Deloitte Standard</vt:lpstr>
      <vt:lpstr>Acrobat Document</vt:lpstr>
      <vt:lpstr>LNER P2 2007 Prince of Wales: Traditional Technology; Modern Methods</vt:lpstr>
      <vt:lpstr>Our mission</vt:lpstr>
      <vt:lpstr>The finished article, May 1934</vt:lpstr>
      <vt:lpstr>No. 2001 on test</vt:lpstr>
      <vt:lpstr>Six locomotives built in total – class complete September 1936</vt:lpstr>
      <vt:lpstr>Ignominious end</vt:lpstr>
      <vt:lpstr>Key design principles</vt:lpstr>
      <vt:lpstr>Slide 8</vt:lpstr>
      <vt:lpstr>Slide 9</vt:lpstr>
      <vt:lpstr>Vampire Study into vehicle ride</vt:lpstr>
      <vt:lpstr>It started with Tornado in 2008 - Track force testing at GCR</vt:lpstr>
      <vt:lpstr>All instrumented up – 60mph max  </vt:lpstr>
      <vt:lpstr>Re-instrumented up for ECML high speed test run – 75mph (plus…)</vt:lpstr>
      <vt:lpstr>Flying through Durham - 18th November 2008 – amassing validation data</vt:lpstr>
      <vt:lpstr>Instantaneous track force measurements – Sessay wheelchex</vt:lpstr>
      <vt:lpstr>Slide 16</vt:lpstr>
      <vt:lpstr>Slide 17</vt:lpstr>
      <vt:lpstr>Phase 2 – P2 as the LNER originally built it</vt:lpstr>
      <vt:lpstr>Slide 19</vt:lpstr>
      <vt:lpstr>Slide 20</vt:lpstr>
      <vt:lpstr>Slide 21</vt:lpstr>
      <vt:lpstr>Four computer models created for comparison</vt:lpstr>
      <vt:lpstr>Slide 23</vt:lpstr>
      <vt:lpstr>Slide 24</vt:lpstr>
      <vt:lpstr>Slide 25</vt:lpstr>
      <vt:lpstr>Conclusion</vt:lpstr>
      <vt:lpstr>Slide 27</vt:lpstr>
      <vt:lpstr>Slide 28</vt:lpstr>
      <vt:lpstr>Slide 29</vt:lpstr>
      <vt:lpstr>Slide 30</vt:lpstr>
      <vt:lpstr>Slide 31</vt:lpstr>
      <vt:lpstr>Slide 32</vt:lpstr>
      <vt:lpstr>Slide 33</vt:lpstr>
      <vt:lpstr>Slide 34</vt:lpstr>
      <vt:lpstr>Commonality with Tornado and new design</vt:lpstr>
      <vt:lpstr>Slide 36</vt:lpstr>
      <vt:lpstr>Slide 37</vt:lpstr>
      <vt:lpstr>Slide 38</vt:lpstr>
      <vt:lpstr>Slide 39</vt:lpstr>
      <vt:lpstr>The frame plate material is rolled 23rd April 2014 at TATA Scunthorpe</vt:lpstr>
      <vt:lpstr>Sir Nigel Gresley’s grandsons start the profiling on 21st May 2014</vt:lpstr>
      <vt:lpstr>Machining frame plates at Boro’ Foundry </vt:lpstr>
      <vt:lpstr>A flat pack kit arrives at Darlington... </vt:lpstr>
      <vt:lpstr>....and assembly starts</vt:lpstr>
      <vt:lpstr>The rear frame is heated and bent</vt:lpstr>
      <vt:lpstr>Polystyrene patterns for frame castings – castings completed</vt:lpstr>
      <vt:lpstr>Frame progress</vt:lpstr>
      <vt:lpstr>Some of the 66 steel castings made so far.....</vt:lpstr>
      <vt:lpstr>Cylinders</vt:lpstr>
      <vt:lpstr>Monobloc cylinders re-designed as welded fabrication</vt:lpstr>
      <vt:lpstr>Valve gear</vt:lpstr>
      <vt:lpstr>Shortage of original P2 Lentz valve gear drawings</vt:lpstr>
      <vt:lpstr>Copies obtained of 15E valve gear</vt:lpstr>
      <vt:lpstr>Franklin development of Lentz gear with infinitely variable cams</vt:lpstr>
      <vt:lpstr>Franklin drawings lent by Charles Smith</vt:lpstr>
      <vt:lpstr>Wheels, axles and bearings</vt:lpstr>
      <vt:lpstr>From 3D model to casting</vt:lpstr>
      <vt:lpstr>Axle and cannon box castings</vt:lpstr>
      <vt:lpstr>Axles</vt:lpstr>
      <vt:lpstr>Boiler design</vt:lpstr>
      <vt:lpstr>Boiler life improvement - forged foundation ring corners</vt:lpstr>
      <vt:lpstr>Smokebox sponsored by the Gresley Society</vt:lpstr>
      <vt:lpstr>Smokebox door</vt:lpstr>
      <vt:lpstr>Smokebox door pressed from CorTen steel</vt:lpstr>
      <vt:lpstr>Smokebox door frame machined from slab</vt:lpstr>
      <vt:lpstr>Chimney pattern and casting delivered</vt:lpstr>
      <vt:lpstr>Cab 3D model</vt:lpstr>
      <vt:lpstr>Cab kit laser profiled and CNC rolled</vt:lpstr>
      <vt:lpstr>Cab</vt:lpstr>
      <vt:lpstr>Cab</vt:lpstr>
      <vt:lpstr>Cab</vt:lpstr>
      <vt:lpstr>Cab</vt:lpstr>
      <vt:lpstr>Cab</vt:lpstr>
      <vt:lpstr>Cab</vt:lpstr>
      <vt:lpstr>Cab</vt:lpstr>
      <vt:lpstr>Cab</vt:lpstr>
      <vt:lpstr>Smokebox</vt:lpstr>
      <vt:lpstr>Smokebox</vt:lpstr>
      <vt:lpstr>Smokebox</vt:lpstr>
      <vt:lpstr>Smokebox</vt:lpstr>
      <vt:lpstr>Smokebox</vt:lpstr>
      <vt:lpstr>Where we are now</vt:lpstr>
      <vt:lpstr>Finding £5m - fundraising initiatives</vt:lpstr>
      <vt:lpstr>Slide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slide pack</dc:title>
  <dc:creator>Graham Nicholas</dc:creator>
  <cp:lastModifiedBy>User</cp:lastModifiedBy>
  <cp:revision>1472</cp:revision>
  <cp:lastPrinted>2003-08-11T14:00:49Z</cp:lastPrinted>
  <dcterms:created xsi:type="dcterms:W3CDTF">2005-03-30T00:01:35Z</dcterms:created>
  <dcterms:modified xsi:type="dcterms:W3CDTF">2016-10-13T11:34:06Z</dcterms:modified>
</cp:coreProperties>
</file>