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0" r:id="rId3"/>
    <p:sldId id="266" r:id="rId4"/>
    <p:sldId id="264" r:id="rId5"/>
    <p:sldId id="265" r:id="rId6"/>
    <p:sldId id="257" r:id="rId7"/>
    <p:sldId id="258" r:id="rId8"/>
    <p:sldId id="267" r:id="rId9"/>
    <p:sldId id="268" r:id="rId10"/>
    <p:sldId id="270" r:id="rId11"/>
    <p:sldId id="272" r:id="rId12"/>
    <p:sldId id="271" r:id="rId13"/>
    <p:sldId id="275" r:id="rId14"/>
    <p:sldId id="280" r:id="rId15"/>
    <p:sldId id="274" r:id="rId16"/>
    <p:sldId id="288" r:id="rId17"/>
    <p:sldId id="273" r:id="rId18"/>
    <p:sldId id="277" r:id="rId19"/>
    <p:sldId id="278" r:id="rId20"/>
    <p:sldId id="279" r:id="rId21"/>
    <p:sldId id="281" r:id="rId22"/>
    <p:sldId id="287" r:id="rId23"/>
    <p:sldId id="289" r:id="rId24"/>
    <p:sldId id="282" r:id="rId25"/>
    <p:sldId id="283" r:id="rId26"/>
    <p:sldId id="285" r:id="rId27"/>
    <p:sldId id="286" r:id="rId28"/>
  </p:sldIdLst>
  <p:sldSz cx="9144000" cy="6858000" type="screen4x3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61" autoAdjust="0"/>
    <p:restoredTop sz="86380" autoAdjust="0"/>
  </p:normalViewPr>
  <p:slideViewPr>
    <p:cSldViewPr>
      <p:cViewPr varScale="1">
        <p:scale>
          <a:sx n="63" d="100"/>
          <a:sy n="63" d="100"/>
        </p:scale>
        <p:origin x="-7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F226427D-419A-4599-B308-3C85D111365A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3C3DC42C-6812-4A9C-BA1F-E9920B48F847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C42C-6812-4A9C-BA1F-E9920B48F847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C42C-6812-4A9C-BA1F-E9920B48F847}" type="slidenum">
              <a:rPr lang="en-GB" smtClean="0"/>
              <a:pPr/>
              <a:t>11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85A7E-81C0-4CB3-A123-35A09E3E16CC}" type="datetimeFigureOut">
              <a:rPr lang="en-US" smtClean="0"/>
              <a:pPr/>
              <a:t>10/14/2016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80CF5-F55E-46B9-995F-6B230BF45F2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llp.org/Dockstader/ValveGear.html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7772400" cy="1470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Arial" pitchFamily="34" charset="0"/>
                <a:cs typeface="Arial" pitchFamily="34" charset="0"/>
              </a:rPr>
              <a:t>AST CONFERENCE 9</a:t>
            </a:r>
            <a:r>
              <a:rPr lang="en-GB" sz="36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GB" sz="3600" dirty="0" smtClean="0">
                <a:latin typeface="Arial" pitchFamily="34" charset="0"/>
                <a:cs typeface="Arial" pitchFamily="34" charset="0"/>
              </a:rPr>
              <a:t> Oct 2016</a:t>
            </a:r>
            <a:br>
              <a:rPr lang="en-GB" sz="3600" dirty="0" smtClean="0">
                <a:latin typeface="Arial" pitchFamily="34" charset="0"/>
                <a:cs typeface="Arial" pitchFamily="34" charset="0"/>
              </a:rPr>
            </a:b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1928802"/>
            <a:ext cx="6400800" cy="1752600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3000"/>
              </a:spcBef>
              <a:spcAft>
                <a:spcPts val="600"/>
              </a:spcAft>
            </a:pPr>
            <a:r>
              <a:rPr lang="en-GB" sz="17600" dirty="0" smtClean="0">
                <a:latin typeface="Arial" pitchFamily="34" charset="0"/>
                <a:cs typeface="Arial" pitchFamily="34" charset="0"/>
              </a:rPr>
              <a:t>JOY’S MOTION</a:t>
            </a:r>
          </a:p>
          <a:p>
            <a:pPr>
              <a:spcBef>
                <a:spcPts val="3600"/>
              </a:spcBef>
              <a:spcAft>
                <a:spcPts val="3600"/>
              </a:spcAft>
            </a:pPr>
            <a:r>
              <a:rPr lang="en-GB" sz="7200" dirty="0" smtClean="0">
                <a:latin typeface="Arial" pitchFamily="34" charset="0"/>
                <a:cs typeface="Arial" pitchFamily="34" charset="0"/>
              </a:rPr>
              <a:t>FOR</a:t>
            </a:r>
          </a:p>
          <a:p>
            <a:r>
              <a:rPr lang="en-GB" sz="11200" dirty="0" smtClean="0">
                <a:latin typeface="Arial" pitchFamily="34" charset="0"/>
                <a:cs typeface="Arial" pitchFamily="34" charset="0"/>
              </a:rPr>
              <a:t>NEW </a:t>
            </a:r>
            <a:r>
              <a:rPr lang="en-GB" sz="11200" dirty="0">
                <a:latin typeface="Arial" pitchFamily="34" charset="0"/>
                <a:cs typeface="Arial" pitchFamily="34" charset="0"/>
              </a:rPr>
              <a:t>BUILD LNWR ‘GEORGE V</a:t>
            </a:r>
            <a:r>
              <a:rPr lang="en-GB" sz="11200" dirty="0" smtClean="0">
                <a:latin typeface="Arial" pitchFamily="34" charset="0"/>
                <a:cs typeface="Arial" pitchFamily="34" charset="0"/>
              </a:rPr>
              <a:t>’</a:t>
            </a:r>
          </a:p>
          <a:p>
            <a:endParaRPr lang="en-GB" sz="8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8000" dirty="0" smtClean="0">
                <a:latin typeface="Arial" pitchFamily="34" charset="0"/>
                <a:cs typeface="Arial" pitchFamily="34" charset="0"/>
              </a:rPr>
              <a:t>Terry McMenamin</a:t>
            </a:r>
          </a:p>
          <a:p>
            <a:endParaRPr lang="en-GB" sz="8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8000" dirty="0" smtClean="0">
                <a:latin typeface="Arial" pitchFamily="34" charset="0"/>
                <a:cs typeface="Arial" pitchFamily="34" charset="0"/>
              </a:rPr>
              <a:t>George the Fifth Steam Locomotive Trust</a:t>
            </a:r>
          </a:p>
          <a:p>
            <a:endParaRPr lang="en-GB" sz="8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JOY’S MOTION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910" y="1500174"/>
            <a:ext cx="79296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Simulation (limited)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hlinkClick r:id="rId2"/>
              </a:rPr>
              <a:t>://</a:t>
            </a: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hlinkClick r:id="rId2"/>
              </a:rPr>
              <a:t>www.billp.org/Dockstader/ValveGear.html</a:t>
            </a: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File 10H – Inside Admission (direct motion)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File 10M for outside admission</a:t>
            </a: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TRADITIONAL CREWE LAYOUT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AST Joy Slide Valve.BMP"/>
          <p:cNvPicPr>
            <a:picLocks noChangeAspect="1"/>
          </p:cNvPicPr>
          <p:nvPr/>
        </p:nvPicPr>
        <p:blipFill>
          <a:blip r:embed="rId3" cstate="print"/>
          <a:srcRect t="25984" r="2835" b="24803"/>
          <a:stretch>
            <a:fillRect/>
          </a:stretch>
        </p:blipFill>
        <p:spPr>
          <a:xfrm>
            <a:off x="1080000" y="2160000"/>
            <a:ext cx="7340400" cy="37178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CREWE QUICK FIX FOR PISTON VALVES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AST Joy Layout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0000" y="2160000"/>
            <a:ext cx="7341429" cy="38457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CREWE’S SQUASHED VERSION FOR THE 4-6-0 PRINCE OF WALES</a:t>
            </a:r>
            <a:endParaRPr lang="en-GB" sz="3200" dirty="0"/>
          </a:p>
        </p:txBody>
      </p:sp>
      <p:pic>
        <p:nvPicPr>
          <p:cNvPr id="4" name="Picture 3" descr="Prince Indirect Scan.tiff"/>
          <p:cNvPicPr>
            <a:picLocks noChangeAspect="1"/>
          </p:cNvPicPr>
          <p:nvPr/>
        </p:nvPicPr>
        <p:blipFill>
          <a:blip r:embed="rId2" cstate="print"/>
          <a:srcRect l="1839" r="3065"/>
          <a:stretch>
            <a:fillRect/>
          </a:stretch>
        </p:blipFill>
        <p:spPr>
          <a:xfrm>
            <a:off x="828000" y="1954516"/>
            <a:ext cx="7975631" cy="42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CREWE’S LATER DIRECT MOTION FOR THE 4-6-0 PRINCE OF WALES</a:t>
            </a:r>
            <a:endParaRPr lang="en-GB" sz="3200" dirty="0"/>
          </a:p>
        </p:txBody>
      </p:sp>
      <p:pic>
        <p:nvPicPr>
          <p:cNvPr id="4" name="Picture 3" descr="Prince Direct Scan.tiff"/>
          <p:cNvPicPr>
            <a:picLocks noChangeAspect="1"/>
          </p:cNvPicPr>
          <p:nvPr/>
        </p:nvPicPr>
        <p:blipFill>
          <a:blip r:embed="rId2" cstate="print"/>
          <a:srcRect l="3620" r="603" b="20818"/>
          <a:stretch>
            <a:fillRect/>
          </a:stretch>
        </p:blipFill>
        <p:spPr>
          <a:xfrm>
            <a:off x="504000" y="2376000"/>
            <a:ext cx="8172757" cy="352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OBVIOUS SNAGS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910" y="1500174"/>
            <a:ext cx="792961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Maybe 40-50 kg on con rod middle pivot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Weigh shaft fixed, crank axle moves in horns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Design for new condition, not for worn tyres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lifting link reaches ~45° to weigh shaft guides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Two-part links: </a:t>
            </a:r>
          </a:p>
          <a:p>
            <a:pPr lvl="1">
              <a:buFont typeface="Wingdings" pitchFamily="2" charset="2"/>
              <a:buChar char="Ø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Jack link fits outside con rod</a:t>
            </a:r>
          </a:p>
          <a:p>
            <a:pPr lvl="1">
              <a:buFont typeface="Wingdings" pitchFamily="2" charset="2"/>
              <a:buChar char="Ø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Lifting link fits outside jack link</a:t>
            </a:r>
          </a:p>
          <a:p>
            <a:pPr lvl="1">
              <a:buFont typeface="Wingdings" pitchFamily="2" charset="2"/>
              <a:buChar char="Ø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Die blocks fit outside lifting link</a:t>
            </a:r>
          </a:p>
          <a:p>
            <a:pPr lvl="1">
              <a:buFont typeface="Wingdings" pitchFamily="2" charset="2"/>
              <a:buChar char="Ø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Guides need to be well separated</a:t>
            </a:r>
          </a:p>
          <a:p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OBVIOUS SNAGS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910" y="1500174"/>
            <a:ext cx="792961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Talbot Joy Gear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1500174"/>
            <a:ext cx="4905756" cy="51861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29454" y="5500702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Talbot: LNWR 8-Coupled Goods Engines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1500174"/>
            <a:ext cx="850109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Very Well – for a few years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Inevitable wear on heavy duties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 with the Precursor turn it into a 4 -6- 0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Prince layout rather poor, never such good locos</a:t>
            </a:r>
          </a:p>
          <a:p>
            <a:pPr>
              <a:buFont typeface="Wingdings" pitchFamily="2" charset="2"/>
              <a:buChar char="§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Post war con rod failures</a:t>
            </a:r>
          </a:p>
          <a:p>
            <a:pPr>
              <a:buFont typeface="Wingdings" pitchFamily="2" charset="2"/>
              <a:buChar char="§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Two Accident Reports affecting the Princes: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Cheadle Hulme 1922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Betley Road 1923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Failures: </a:t>
            </a:r>
          </a:p>
          <a:p>
            <a:pPr lvl="2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7/year 1907-13, incl 4 boiler penetrations</a:t>
            </a:r>
          </a:p>
          <a:p>
            <a:pPr lvl="2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 con rod fractures/year 1920 &amp; 21 (all LNW?)</a:t>
            </a:r>
          </a:p>
          <a:p>
            <a:pPr lvl="2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14 fractures first half 1923 incl. 4 boiler penetrations</a:t>
            </a:r>
          </a:p>
          <a:p>
            <a:pPr lvl="2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May 1922-May 23: 80 flawed con rods at Crewe</a:t>
            </a:r>
          </a:p>
          <a:p>
            <a:pPr>
              <a:buFont typeface="Wingdings" pitchFamily="2" charset="2"/>
              <a:buChar char="Ø"/>
            </a:pP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HOW DID IT GO?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1500174"/>
            <a:ext cx="792961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Lack of design calculation capacity: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Drawing Office model of motion for valve events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 idea of forces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Couldn’t measure service accelerations &amp; stresses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Lubrication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Oil injection to steam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Lubricant formulation poorly developed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Steel: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LNWR Class C: UTS ≥34ton/in</a:t>
            </a:r>
            <a:r>
              <a:rPr lang="en-GB" sz="24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yield ≥17ton/in</a:t>
            </a:r>
            <a:r>
              <a:rPr lang="en-GB" sz="24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Process: ~6 reheats, no temperature  instruments</a:t>
            </a:r>
          </a:p>
          <a:p>
            <a:pPr lvl="2">
              <a:buFont typeface="Wingdings" pitchFamily="2" charset="2"/>
              <a:buChar char="Ø"/>
            </a:pP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ROOT CAUSES OF FAILURES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1500174"/>
            <a:ext cx="814393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Maintenance &amp; Overhaul: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Repeated smithing of rods – increased C &amp; 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Frequent annealing - temperature control?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Inspection with a rape oil lamp (still about in 1962!)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Horn distances long on LHS, short on RHS 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Apparent dismantling for misdiagnosed knocking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Driving – Coasting in full gear &amp; steam shut off: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Valve and cylinder lubrication stops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Admits air to oxidise oil &amp; chill valves &amp; cylinders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Dynamic forces maximised (Experiment @93.5 mph!)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ROOT CAUSES OF FAILURES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WHEN I WAS A LAD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1285860"/>
            <a:ext cx="7572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C:\My Documents\Terry\Steam Photos\Fowler 2-6-4T General Overhaul 19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52" y="1440000"/>
            <a:ext cx="4985309" cy="5017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1500174"/>
            <a:ext cx="850109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 rod inspection on bench at 10,000 miles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New design con rods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Datum system to control horn distances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Above applied to Princes, probably Georges too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But: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Hughes orders removal of centre bearing &amp; frame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Cox quotes for 1930, for 246 Princes in service: </a:t>
            </a:r>
          </a:p>
          <a:p>
            <a:pPr lvl="2" defTabSz="792000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117 driving axle hot boxes (1920: 1/162k loco miles)</a:t>
            </a:r>
          </a:p>
          <a:p>
            <a:pPr lvl="2" defTabSz="792000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34 intermediate and trailing axle hot boxes</a:t>
            </a:r>
          </a:p>
          <a:p>
            <a:pPr lvl="2" defTabSz="792000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50% have frames welded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Did Hughes get it wrong?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It was all over for the Precursor family</a:t>
            </a: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1920’s CORRECTIVE  ACTIONS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1643050"/>
            <a:ext cx="850109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Design Calculations MS Excel: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Parameter search @ 10° crank angle increments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Direct motion weigh shaft angle limits valve travel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Greenly straight slides unbalanced front to back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Keep valve rod as near level as possible 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Other factors not so significant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George as-built is quite good for Joy’s motion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Valve travel was 5½”; 6¼” OK with rocking link multiplier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Force calculations – internal plus track impact 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Options: inclined cylinders, direct/indirect motion included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Developing still</a:t>
            </a: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JOY’S MOTION FOR NEW ‘GEORGE’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1472" y="2143116"/>
            <a:ext cx="8286808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Lightweight Piston Valve - </a:t>
            </a:r>
            <a:r>
              <a:rPr lang="en-GB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Porta</a:t>
            </a: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GB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Wardale</a:t>
            </a:r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Steel En16: Yield ≥44ton/in</a:t>
            </a:r>
            <a:r>
              <a:rPr lang="en-GB" sz="2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(</a:t>
            </a:r>
            <a:r>
              <a:rPr lang="en-GB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 UTS 34ton/in</a:t>
            </a:r>
            <a:r>
              <a:rPr lang="en-GB" sz="280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Minimise mass of each item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 friction low mass bearings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Roller slides for weigh shaft and PV spindle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Preserve worn condition performance</a:t>
            </a:r>
          </a:p>
          <a:p>
            <a:pPr lvl="1">
              <a:buFont typeface="Wingdings" pitchFamily="2" charset="2"/>
              <a:buChar char="Ø"/>
            </a:pP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JOY’S MOTION FOR NEW ‘GEORGE’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JOY’S MOTION FOR NEW ‘GEORGE’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SL-1053-1011 Connecting Rod AssemblyFEA1 300kN tension 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357298"/>
            <a:ext cx="7286676" cy="42806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4414" y="5786454"/>
            <a:ext cx="671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Possible con rod option (Jamie Keyte) </a:t>
            </a:r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PROPOSED LAYOUT FOR NEW ‘GEORGE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’</a:t>
            </a:r>
            <a:endParaRPr lang="en-GB" dirty="0"/>
          </a:p>
        </p:txBody>
      </p:sp>
      <p:pic>
        <p:nvPicPr>
          <p:cNvPr id="4" name="Picture 3" descr="Proposed Motion Layout.BMP"/>
          <p:cNvPicPr>
            <a:picLocks noChangeAspect="1"/>
          </p:cNvPicPr>
          <p:nvPr/>
        </p:nvPicPr>
        <p:blipFill>
          <a:blip r:embed="rId2" cstate="print"/>
          <a:srcRect l="12992" t="25984" b="25984"/>
          <a:stretch>
            <a:fillRect/>
          </a:stretch>
        </p:blipFill>
        <p:spPr>
          <a:xfrm>
            <a:off x="1080000" y="2160000"/>
            <a:ext cx="7360865" cy="40634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GRAPH OF EVENTS ‘GEORGE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’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643050"/>
            <a:ext cx="519112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THE FUTURE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2976" y="1857364"/>
            <a:ext cx="742955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Need to proceed with the rest of the loco</a:t>
            </a:r>
          </a:p>
          <a:p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May require changes</a:t>
            </a:r>
          </a:p>
          <a:p>
            <a:pPr>
              <a:buFont typeface="Wingdings" pitchFamily="2" charset="2"/>
              <a:buChar char="§"/>
            </a:pPr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Detail Design will be challenging</a:t>
            </a:r>
          </a:p>
          <a:p>
            <a:pPr>
              <a:buFont typeface="Wingdings" pitchFamily="2" charset="2"/>
              <a:buChar char="§"/>
            </a:pPr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>
            <a:normAutofit fontScale="90000"/>
          </a:bodyPr>
          <a:lstStyle/>
          <a:p>
            <a:pPr>
              <a:spcBef>
                <a:spcPts val="3000"/>
              </a:spcBef>
              <a:spcAft>
                <a:spcPts val="600"/>
              </a:spcAft>
            </a:pPr>
            <a:r>
              <a:rPr lang="en-GB" sz="3600" dirty="0" smtClean="0">
                <a:latin typeface="Arial" pitchFamily="34" charset="0"/>
                <a:cs typeface="Arial" pitchFamily="34" charset="0"/>
              </a:rPr>
              <a:t>JOY’S MOTION</a:t>
            </a:r>
            <a:br>
              <a:rPr lang="en-GB" sz="3600" dirty="0" smtClean="0">
                <a:latin typeface="Arial" pitchFamily="34" charset="0"/>
                <a:cs typeface="Arial" pitchFamily="34" charset="0"/>
              </a:rPr>
            </a:br>
            <a:r>
              <a:rPr lang="en-GB" sz="3600" dirty="0" smtClean="0">
                <a:latin typeface="Arial" pitchFamily="34" charset="0"/>
                <a:cs typeface="Arial" pitchFamily="34" charset="0"/>
              </a:rPr>
              <a:t>FOR</a:t>
            </a:r>
            <a:br>
              <a:rPr lang="en-GB" sz="3600" dirty="0" smtClean="0">
                <a:latin typeface="Arial" pitchFamily="34" charset="0"/>
                <a:cs typeface="Arial" pitchFamily="34" charset="0"/>
              </a:rPr>
            </a:br>
            <a:r>
              <a:rPr lang="en-GB" sz="3600" dirty="0" smtClean="0">
                <a:latin typeface="Arial" pitchFamily="34" charset="0"/>
                <a:cs typeface="Arial" pitchFamily="34" charset="0"/>
              </a:rPr>
              <a:t>NEW BUILD LNWR ‘GEORGE V’</a:t>
            </a:r>
            <a:r>
              <a:rPr lang="en-GB" sz="9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9600" dirty="0" smtClean="0">
                <a:latin typeface="Arial" pitchFamily="34" charset="0"/>
                <a:cs typeface="Arial" pitchFamily="34" charset="0"/>
              </a:rPr>
            </a:b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571472" y="2857496"/>
            <a:ext cx="79296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ROLL ON THE NEXT INSTALMENT!</a:t>
            </a:r>
          </a:p>
          <a:p>
            <a:pPr algn="ctr"/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THANK YOU FOR LISTENING</a:t>
            </a: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WHEN I WAS A LAD</a:t>
            </a:r>
            <a:endParaRPr lang="en-GB" dirty="0"/>
          </a:p>
        </p:txBody>
      </p:sp>
      <p:pic>
        <p:nvPicPr>
          <p:cNvPr id="3" name="Picture 2" descr="Oct 1963 008 47612 10 Shop  v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1571612"/>
            <a:ext cx="7286644" cy="4811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WHEN I WAS A LAD</a:t>
            </a:r>
            <a:endParaRPr lang="en-GB" dirty="0"/>
          </a:p>
        </p:txBody>
      </p:sp>
      <p:pic>
        <p:nvPicPr>
          <p:cNvPr id="3" name="Picture 4" descr="C:\My Documents\Terry\Steam Photos\Humpy 0-6-0T in Erecting Shop c 19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500174"/>
            <a:ext cx="4919672" cy="4998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WHEN I WAS A LAD</a:t>
            </a:r>
            <a:endParaRPr lang="en-GB" dirty="0"/>
          </a:p>
        </p:txBody>
      </p:sp>
      <p:pic>
        <p:nvPicPr>
          <p:cNvPr id="3" name="Picture 4" descr="C:\My Documents\Terry\Steam Photos\4foot 3s for scrapping, March 1963.jpg"/>
          <p:cNvPicPr>
            <a:picLocks noChangeAspect="1" noChangeArrowheads="1"/>
          </p:cNvPicPr>
          <p:nvPr/>
        </p:nvPicPr>
        <p:blipFill>
          <a:blip r:embed="rId2"/>
          <a:srcRect t="5369" b="20132"/>
          <a:stretch>
            <a:fillRect/>
          </a:stretch>
        </p:blipFill>
        <p:spPr bwMode="auto">
          <a:xfrm>
            <a:off x="1656000" y="1620000"/>
            <a:ext cx="6233983" cy="4536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log.lnwrgeorgevtrust.org.uk/wp-content/uploads/2014/07/George_the_Fifth_worksgre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7988325" cy="487953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WHY BUILD A NEW LNWR GEORGE V?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1714488"/>
            <a:ext cx="7143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60 ton 4-4-0, so a reasonable project</a:t>
            </a:r>
          </a:p>
          <a:p>
            <a:pPr>
              <a:buFont typeface="Wingdings" pitchFamily="2" charset="2"/>
              <a:buChar char="§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Performance, 400 tons to Liverpool in  3½ hours</a:t>
            </a:r>
          </a:p>
          <a:p>
            <a:pPr>
              <a:buFont typeface="Wingdings" pitchFamily="2" charset="2"/>
              <a:buChar char="§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big omission from the heritage scene</a:t>
            </a:r>
          </a:p>
          <a:p>
            <a:pPr>
              <a:buFont typeface="Wingdings" pitchFamily="2" charset="2"/>
              <a:buChar char="§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Great appearance!</a:t>
            </a: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LNWR GEORGE V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1857364"/>
            <a:ext cx="77153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Downside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Design standards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Ergonomic cab (NOT!)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Adhesion &amp; consequent limited earning power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Joy’s Motion &amp; fractured con rods </a:t>
            </a: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Beating the Downside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Design to modern standards for NR operation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Increase Pressure, Improve steam circuit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Increase axleload on driving axles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Modern sanders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Joy’s Motion redesign from scratch</a:t>
            </a:r>
          </a:p>
          <a:p>
            <a:pPr>
              <a:buFont typeface="Wingdings" pitchFamily="2" charset="2"/>
              <a:buChar char="§"/>
            </a:pPr>
            <a:endParaRPr lang="en-GB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DAVID JOY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00100" y="1505397"/>
            <a:ext cx="721523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b1825, his father Oil Seed Mill Manager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Joy more interested in the New Railways:-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Possibly responsible for Jenny Lind?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Railways Nott’m &amp; Grantham, OWW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Marine Engines, Bridge Building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Prolific inventor 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Valve Gear 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Patent 1879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Paper at Barrow 1880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Included in Webb’s Cauliflower of 1880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Widely used by LNWR &amp; LYR, less elsewhere</a:t>
            </a:r>
          </a:p>
          <a:p>
            <a:pPr>
              <a:buFont typeface="Wingdings" pitchFamily="2" charset="2"/>
              <a:buChar char="§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Joy’s Diaries on the web, very enlightening!</a:t>
            </a:r>
          </a:p>
          <a:p>
            <a:pPr>
              <a:buFont typeface="Wingdings" pitchFamily="2" charset="2"/>
              <a:buChar char="Ø"/>
            </a:pP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JOY’S MOTION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910" y="1500174"/>
            <a:ext cx="792961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Earliest description found: D K Clark’s 1890</a:t>
            </a:r>
          </a:p>
          <a:p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Steam Engines: a Treatise Vol 4 (Google Books)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Quotes Joy’s detailed directions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Very exact but vague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Valve rod level, well, maybe up to 1 in 13 slope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Don’t worry if the angle is more!</a:t>
            </a:r>
          </a:p>
          <a:p>
            <a:pPr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Maybe not so useful!</a:t>
            </a:r>
          </a:p>
          <a:p>
            <a:pPr>
              <a:buFont typeface="Wingdings" pitchFamily="2" charset="2"/>
              <a:buChar char="Ø"/>
            </a:pPr>
            <a:endParaRPr lang="en-GB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1868</TotalTime>
  <Words>903</Words>
  <Application>Microsoft Office PowerPoint</Application>
  <PresentationFormat>On-screen Show (4:3)</PresentationFormat>
  <Paragraphs>161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AST CONFERENCE 9th Oct 2016 </vt:lpstr>
      <vt:lpstr>WHEN I WAS A LAD</vt:lpstr>
      <vt:lpstr>WHEN I WAS A LAD</vt:lpstr>
      <vt:lpstr>WHEN I WAS A LAD</vt:lpstr>
      <vt:lpstr>WHEN I WAS A LAD</vt:lpstr>
      <vt:lpstr>WHY BUILD A NEW LNWR GEORGE V?</vt:lpstr>
      <vt:lpstr>LNWR GEORGE V</vt:lpstr>
      <vt:lpstr>DAVID JOY</vt:lpstr>
      <vt:lpstr>JOY’S MOTION</vt:lpstr>
      <vt:lpstr>JOY’S MOTION</vt:lpstr>
      <vt:lpstr>TRADITIONAL CREWE LAYOUT</vt:lpstr>
      <vt:lpstr>CREWE QUICK FIX FOR PISTON VALVES</vt:lpstr>
      <vt:lpstr>CREWE’S SQUASHED VERSION FOR THE 4-6-0 PRINCE OF WALES</vt:lpstr>
      <vt:lpstr>CREWE’S LATER DIRECT MOTION FOR THE 4-6-0 PRINCE OF WALES</vt:lpstr>
      <vt:lpstr>OBVIOUS SNAGS</vt:lpstr>
      <vt:lpstr>OBVIOUS SNAGS</vt:lpstr>
      <vt:lpstr>HOW DID IT GO?</vt:lpstr>
      <vt:lpstr>ROOT CAUSES OF FAILURES</vt:lpstr>
      <vt:lpstr>ROOT CAUSES OF FAILURES</vt:lpstr>
      <vt:lpstr>1920’s CORRECTIVE  ACTIONS</vt:lpstr>
      <vt:lpstr>JOY’S MOTION FOR NEW ‘GEORGE’</vt:lpstr>
      <vt:lpstr>JOY’S MOTION FOR NEW ‘GEORGE’</vt:lpstr>
      <vt:lpstr>JOY’S MOTION FOR NEW ‘GEORGE’</vt:lpstr>
      <vt:lpstr>PROPOSED LAYOUT FOR NEW ‘GEORGE’</vt:lpstr>
      <vt:lpstr>GRAPH OF EVENTS ‘GEORGE’</vt:lpstr>
      <vt:lpstr>THE FUTURE</vt:lpstr>
      <vt:lpstr>JOY’S MOTION FOR NEW BUILD LNWR ‘GEORGE V’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 CONFERENCE 9th Oct 2016</dc:title>
  <dc:creator>Terry</dc:creator>
  <cp:lastModifiedBy>Terry</cp:lastModifiedBy>
  <cp:revision>152</cp:revision>
  <dcterms:created xsi:type="dcterms:W3CDTF">2016-07-20T10:36:05Z</dcterms:created>
  <dcterms:modified xsi:type="dcterms:W3CDTF">2016-10-14T11:14:09Z</dcterms:modified>
</cp:coreProperties>
</file>